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8" r:id="rId2"/>
    <p:sldId id="530" r:id="rId3"/>
    <p:sldId id="434" r:id="rId4"/>
    <p:sldId id="493" r:id="rId5"/>
    <p:sldId id="494" r:id="rId6"/>
    <p:sldId id="495" r:id="rId7"/>
    <p:sldId id="496" r:id="rId8"/>
    <p:sldId id="499" r:id="rId9"/>
    <p:sldId id="497" r:id="rId10"/>
    <p:sldId id="500" r:id="rId11"/>
    <p:sldId id="501" r:id="rId12"/>
    <p:sldId id="503" r:id="rId13"/>
    <p:sldId id="502" r:id="rId14"/>
    <p:sldId id="504" r:id="rId15"/>
    <p:sldId id="505" r:id="rId16"/>
    <p:sldId id="506" r:id="rId17"/>
    <p:sldId id="509" r:id="rId18"/>
    <p:sldId id="507" r:id="rId19"/>
    <p:sldId id="510" r:id="rId20"/>
    <p:sldId id="511" r:id="rId21"/>
    <p:sldId id="512" r:id="rId22"/>
    <p:sldId id="513" r:id="rId23"/>
    <p:sldId id="514" r:id="rId24"/>
    <p:sldId id="515" r:id="rId25"/>
    <p:sldId id="518" r:id="rId26"/>
    <p:sldId id="519" r:id="rId27"/>
    <p:sldId id="516" r:id="rId28"/>
    <p:sldId id="520" r:id="rId29"/>
    <p:sldId id="521" r:id="rId30"/>
    <p:sldId id="522" r:id="rId31"/>
    <p:sldId id="523" r:id="rId32"/>
    <p:sldId id="525" r:id="rId33"/>
    <p:sldId id="527" r:id="rId34"/>
    <p:sldId id="524" r:id="rId35"/>
    <p:sldId id="528" r:id="rId36"/>
    <p:sldId id="457" r:id="rId37"/>
    <p:sldId id="529" r:id="rId38"/>
    <p:sldId id="531" r:id="rId39"/>
    <p:sldId id="446" r:id="rId40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杨兴镜" initials="杨兴镜" lastIdx="3" clrIdx="0">
    <p:extLst>
      <p:ext uri="{19B8F6BF-5375-455C-9EA6-DF929625EA0E}">
        <p15:presenceInfo xmlns:p15="http://schemas.microsoft.com/office/powerpoint/2012/main" userId="27b582da6123cfc6" providerId="Windows Live"/>
      </p:ext>
    </p:extLst>
  </p:cmAuthor>
  <p:cmAuthor id="2" name="阮 庭峰" initials="阮" lastIdx="1" clrIdx="1">
    <p:extLst>
      <p:ext uri="{19B8F6BF-5375-455C-9EA6-DF929625EA0E}">
        <p15:presenceInfo xmlns:p15="http://schemas.microsoft.com/office/powerpoint/2012/main" userId="5048416a657766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A6D4"/>
    <a:srgbClr val="1A6DAB"/>
    <a:srgbClr val="005CA1"/>
    <a:srgbClr val="4AB4AA"/>
    <a:srgbClr val="00B050"/>
    <a:srgbClr val="92D050"/>
    <a:srgbClr val="F4F4F6"/>
    <a:srgbClr val="0070C0"/>
    <a:srgbClr val="3E28E2"/>
    <a:srgbClr val="447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6" autoAdjust="0"/>
    <p:restoredTop sz="93350" autoAdjust="0"/>
  </p:normalViewPr>
  <p:slideViewPr>
    <p:cSldViewPr snapToGrid="0">
      <p:cViewPr varScale="1">
        <p:scale>
          <a:sx n="58" d="100"/>
          <a:sy n="58" d="100"/>
        </p:scale>
        <p:origin x="125" y="4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552A8-ECE7-49AA-8726-BE90DBC11947}" type="datetimeFigureOut">
              <a:rPr lang="zh-CN" altLang="en-US" smtClean="0"/>
              <a:t>2023/1/9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EAD77-486C-432B-9EE9-E6FD5C91EB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578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423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793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670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270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322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728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1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223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276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006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30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0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163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270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566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641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892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3781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1714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1817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7344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693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2963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3591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5315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338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6909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3096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72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4006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444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0680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75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107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967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962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553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274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19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2023/1/9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484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2023/1/9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00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2023/1/9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243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2023/1/9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383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2023/1/9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025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2023/1/9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923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2023/1/9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926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2023/1/9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63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2023/1/9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505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2023/1/9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360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2023/1/9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607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7F9E5-2C3F-427E-9E18-8DB1205C1BD4}" type="datetimeFigureOut">
              <a:rPr lang="zh-CN" altLang="en-US" smtClean="0"/>
              <a:t>2023/1/9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113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ai.org/publication/composable-and-modular-code-generation-in-mlir-a-structured-and-retargetable-approach-to-tensor-compiler-construc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youtube.com/watch?v=ZjfXCJ27s_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ai.org/publication/composable-and-modular-code-generation-in-mlir-a-structured-and-retargetable-approach-to-tensor-compiler-construc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ZjfXCJ27s_A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ree-org.github.io/iree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5223311"/>
            <a:ext cx="12192000" cy="1634689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0" y="5053673"/>
            <a:ext cx="12192000" cy="77108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656043" y="1423419"/>
            <a:ext cx="8879906" cy="1656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Composable and Modular Code Generation in MLIR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542825" y="5707660"/>
            <a:ext cx="3106345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阮庭峰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2023.1.11</a:t>
            </a: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C33E1E8E-72F3-4147-9BE7-1471F0684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410"/>
                    </a14:imgEffect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8" y="113678"/>
            <a:ext cx="2341546" cy="16906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AD3D831-A221-4222-A273-7B9D4DB5A317}"/>
              </a:ext>
            </a:extLst>
          </p:cNvPr>
          <p:cNvSpPr txBox="1"/>
          <p:nvPr/>
        </p:nvSpPr>
        <p:spPr>
          <a:xfrm>
            <a:off x="315369" y="3303870"/>
            <a:ext cx="1156125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Structured and Retargetable Approach to Tensor Compiler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258837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8"/>
    </mc:Choice>
    <mc:Fallback xmlns="">
      <p:transition spd="slow" advTm="137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7788471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 of the Code Generation Flow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489638" y="217491"/>
            <a:ext cx="5052318" cy="449260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">
            <a:extLst>
              <a:ext uri="{FF2B5EF4-FFF2-40B4-BE49-F238E27FC236}">
                <a16:creationId xmlns:a16="http://schemas.microsoft.com/office/drawing/2014/main" id="{2B1713A1-63EE-472D-A66E-3C571E2E4DE8}"/>
              </a:ext>
            </a:extLst>
          </p:cNvPr>
          <p:cNvSpPr/>
          <p:nvPr/>
        </p:nvSpPr>
        <p:spPr bwMode="auto">
          <a:xfrm flipV="1">
            <a:off x="261993" y="3911694"/>
            <a:ext cx="1126916" cy="1060179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205094-E49F-4E3F-BFDC-35451E7A1161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6" name="圆角矩形 5">
              <a:extLst>
                <a:ext uri="{FF2B5EF4-FFF2-40B4-BE49-F238E27FC236}">
                  <a16:creationId xmlns:a16="http://schemas.microsoft.com/office/drawing/2014/main" id="{CA9D2869-EFE9-4405-A21B-84A37733FC7E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F6E40C-94E1-458E-8789-58068C68413E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EDB6BA59-7319-47B0-BB39-EA1D39661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035" y="1018546"/>
            <a:ext cx="10054034" cy="1549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结构化代码生成：（编译器主要利用源代码中现成的结构信息）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通过静态分析 避免从较低层次的表示中提取信息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34495E"/>
              </a:solidFill>
              <a:effectLst/>
              <a:latin typeface="+mn-ea"/>
            </a:endParaRP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尽可能高的抽象级别上执行优化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87C79E1-E362-456C-B525-DB206FF94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6" y="2776196"/>
            <a:ext cx="11797545" cy="2538954"/>
          </a:xfrm>
          <a:prstGeom prst="rect">
            <a:avLst/>
          </a:prstGeom>
        </p:spPr>
      </p:pic>
      <p:sp>
        <p:nvSpPr>
          <p:cNvPr id="19" name="Rectangle 1">
            <a:extLst>
              <a:ext uri="{FF2B5EF4-FFF2-40B4-BE49-F238E27FC236}">
                <a16:creationId xmlns:a16="http://schemas.microsoft.com/office/drawing/2014/main" id="{75A36930-D2BD-4696-995E-0F0518F7B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5540758"/>
            <a:ext cx="7360989" cy="68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34495E"/>
                </a:solidFill>
                <a:latin typeface="+mn-ea"/>
              </a:rPr>
              <a:t>起点是</a:t>
            </a:r>
            <a:r>
              <a:rPr lang="en-US" altLang="zh-CN" sz="2800">
                <a:solidFill>
                  <a:srgbClr val="34495E"/>
                </a:solidFill>
                <a:latin typeface="+mn-ea"/>
              </a:rPr>
              <a:t>structured IR</a:t>
            </a:r>
            <a:r>
              <a:rPr lang="zh-CN" altLang="en-US" sz="2800">
                <a:solidFill>
                  <a:srgbClr val="34495E"/>
                </a:solidFill>
                <a:latin typeface="+mn-ea"/>
              </a:rPr>
              <a:t>，其由张量代数运算构成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rgbClr val="34495E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467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7788471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 of the Code Generation Flow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489638" y="217491"/>
            <a:ext cx="5052318" cy="449260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">
            <a:extLst>
              <a:ext uri="{FF2B5EF4-FFF2-40B4-BE49-F238E27FC236}">
                <a16:creationId xmlns:a16="http://schemas.microsoft.com/office/drawing/2014/main" id="{2B1713A1-63EE-472D-A66E-3C571E2E4DE8}"/>
              </a:ext>
            </a:extLst>
          </p:cNvPr>
          <p:cNvSpPr/>
          <p:nvPr/>
        </p:nvSpPr>
        <p:spPr bwMode="auto">
          <a:xfrm flipV="1">
            <a:off x="261993" y="3911694"/>
            <a:ext cx="1126916" cy="1060179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205094-E49F-4E3F-BFDC-35451E7A1161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6" name="圆角矩形 5">
              <a:extLst>
                <a:ext uri="{FF2B5EF4-FFF2-40B4-BE49-F238E27FC236}">
                  <a16:creationId xmlns:a16="http://schemas.microsoft.com/office/drawing/2014/main" id="{CA9D2869-EFE9-4405-A21B-84A37733FC7E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F6E40C-94E1-458E-8789-58068C68413E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Rectangle 1">
            <a:extLst>
              <a:ext uri="{FF2B5EF4-FFF2-40B4-BE49-F238E27FC236}">
                <a16:creationId xmlns:a16="http://schemas.microsoft.com/office/drawing/2014/main" id="{75A36930-D2BD-4696-995E-0F0518F7B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035" y="5819716"/>
            <a:ext cx="10699751" cy="99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将</a:t>
            </a:r>
            <a:r>
              <a:rPr lang="en-US" altLang="zh-CN" sz="2400" dirty="0">
                <a:solidFill>
                  <a:srgbClr val="34495E"/>
                </a:solidFill>
                <a:latin typeface="+mn-ea"/>
              </a:rPr>
              <a:t>tiled</a:t>
            </a: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引入</a:t>
            </a:r>
            <a:r>
              <a:rPr lang="en-US" altLang="zh-CN" sz="2400" dirty="0">
                <a:solidFill>
                  <a:srgbClr val="34495E"/>
                </a:solidFill>
                <a:latin typeface="+mn-ea"/>
              </a:rPr>
              <a:t>loop</a:t>
            </a: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。</a:t>
            </a:r>
            <a:r>
              <a:rPr lang="en-US" altLang="zh-CN" sz="2400" dirty="0">
                <a:solidFill>
                  <a:srgbClr val="34495E"/>
                </a:solidFill>
                <a:latin typeface="+mn-ea"/>
              </a:rPr>
              <a:t>tiling produces loops around structured operations</a:t>
            </a: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。并且这个</a:t>
            </a:r>
            <a:r>
              <a:rPr lang="en-US" altLang="zh-CN" sz="2400" dirty="0">
                <a:solidFill>
                  <a:srgbClr val="34495E"/>
                </a:solidFill>
                <a:latin typeface="+mn-ea"/>
              </a:rPr>
              <a:t>level</a:t>
            </a: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会执行</a:t>
            </a:r>
            <a:r>
              <a:rPr lang="en-US" altLang="zh-CN" sz="2400" dirty="0">
                <a:solidFill>
                  <a:srgbClr val="34495E"/>
                </a:solidFill>
                <a:latin typeface="+mn-ea"/>
              </a:rPr>
              <a:t>tensor fusion</a:t>
            </a: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，以保障能够高效映射到硬件上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rgbClr val="34495E"/>
              </a:solidFill>
              <a:effectLst/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407A02-A9DF-4502-8258-63EFA2281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6" y="806300"/>
            <a:ext cx="10928894" cy="49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6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7788471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 of the Code Generation Flow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489638" y="217491"/>
            <a:ext cx="5052318" cy="449260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">
            <a:extLst>
              <a:ext uri="{FF2B5EF4-FFF2-40B4-BE49-F238E27FC236}">
                <a16:creationId xmlns:a16="http://schemas.microsoft.com/office/drawing/2014/main" id="{2B1713A1-63EE-472D-A66E-3C571E2E4DE8}"/>
              </a:ext>
            </a:extLst>
          </p:cNvPr>
          <p:cNvSpPr/>
          <p:nvPr/>
        </p:nvSpPr>
        <p:spPr bwMode="auto">
          <a:xfrm flipV="1">
            <a:off x="261993" y="3911694"/>
            <a:ext cx="1126916" cy="1060179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205094-E49F-4E3F-BFDC-35451E7A1161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6" name="圆角矩形 5">
              <a:extLst>
                <a:ext uri="{FF2B5EF4-FFF2-40B4-BE49-F238E27FC236}">
                  <a16:creationId xmlns:a16="http://schemas.microsoft.com/office/drawing/2014/main" id="{CA9D2869-EFE9-4405-A21B-84A37733FC7E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F6E40C-94E1-458E-8789-58068C68413E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Rectangle 1">
            <a:extLst>
              <a:ext uri="{FF2B5EF4-FFF2-40B4-BE49-F238E27FC236}">
                <a16:creationId xmlns:a16="http://schemas.microsoft.com/office/drawing/2014/main" id="{75A36930-D2BD-4696-995E-0F0518F7B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035" y="5832968"/>
            <a:ext cx="10699751" cy="99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将生成结果是</a:t>
            </a:r>
            <a:r>
              <a:rPr lang="en-US" altLang="zh-CN" sz="2400" dirty="0">
                <a:solidFill>
                  <a:srgbClr val="34495E"/>
                </a:solidFill>
                <a:latin typeface="+mn-ea"/>
              </a:rPr>
              <a:t>small tensor</a:t>
            </a: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的计算映射到（可重定向的）向量抽象，此阶段还可以应用</a:t>
            </a:r>
            <a:r>
              <a:rPr lang="en-US" altLang="zh-CN" sz="2400" dirty="0">
                <a:solidFill>
                  <a:srgbClr val="34495E"/>
                </a:solidFill>
                <a:latin typeface="+mn-ea"/>
              </a:rPr>
              <a:t>padding</a:t>
            </a: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来实现高效的</a:t>
            </a:r>
            <a:r>
              <a:rPr lang="en-US" altLang="zh-CN" sz="2400" dirty="0">
                <a:solidFill>
                  <a:srgbClr val="34495E"/>
                </a:solidFill>
                <a:latin typeface="+mn-ea"/>
              </a:rPr>
              <a:t>cache</a:t>
            </a: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访问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rgbClr val="34495E"/>
              </a:solidFill>
              <a:effectLst/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E5329B-C00A-4107-BF17-A3F55A5D4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5" y="806301"/>
            <a:ext cx="11197987" cy="489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8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7788471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 of the Code Generation Flow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489638" y="217491"/>
            <a:ext cx="5052318" cy="449260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">
            <a:extLst>
              <a:ext uri="{FF2B5EF4-FFF2-40B4-BE49-F238E27FC236}">
                <a16:creationId xmlns:a16="http://schemas.microsoft.com/office/drawing/2014/main" id="{2B1713A1-63EE-472D-A66E-3C571E2E4DE8}"/>
              </a:ext>
            </a:extLst>
          </p:cNvPr>
          <p:cNvSpPr/>
          <p:nvPr/>
        </p:nvSpPr>
        <p:spPr bwMode="auto">
          <a:xfrm flipV="1">
            <a:off x="261993" y="3911694"/>
            <a:ext cx="1126916" cy="1060179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205094-E49F-4E3F-BFDC-35451E7A1161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6" name="圆角矩形 5">
              <a:extLst>
                <a:ext uri="{FF2B5EF4-FFF2-40B4-BE49-F238E27FC236}">
                  <a16:creationId xmlns:a16="http://schemas.microsoft.com/office/drawing/2014/main" id="{CA9D2869-EFE9-4405-A21B-84A37733FC7E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F6E40C-94E1-458E-8789-58068C68413E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Rectangle 1">
            <a:extLst>
              <a:ext uri="{FF2B5EF4-FFF2-40B4-BE49-F238E27FC236}">
                <a16:creationId xmlns:a16="http://schemas.microsoft.com/office/drawing/2014/main" id="{75A36930-D2BD-4696-995E-0F0518F7B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06" y="5734277"/>
            <a:ext cx="11703880" cy="99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继续</a:t>
            </a:r>
            <a:r>
              <a:rPr lang="en-US" altLang="zh-CN" sz="2400" dirty="0">
                <a:solidFill>
                  <a:srgbClr val="34495E"/>
                </a:solidFill>
                <a:latin typeface="+mn-ea"/>
              </a:rPr>
              <a:t>lower</a:t>
            </a: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成</a:t>
            </a:r>
            <a:r>
              <a:rPr lang="en-US" altLang="zh-CN" sz="2400" dirty="0">
                <a:solidFill>
                  <a:srgbClr val="34495E"/>
                </a:solidFill>
                <a:latin typeface="+mn-ea"/>
              </a:rPr>
              <a:t>side-effecting buffers</a:t>
            </a: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的表示，得到一个</a:t>
            </a:r>
            <a:r>
              <a:rPr lang="en-US" altLang="zh-CN" sz="2400" dirty="0">
                <a:solidFill>
                  <a:srgbClr val="34495E"/>
                </a:solidFill>
                <a:latin typeface="+mn-ea"/>
              </a:rPr>
              <a:t>representation with nested loops on vectors and side-effects</a:t>
            </a: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，更多关于循环和内存访问的优化发生在这一层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rgbClr val="34495E"/>
              </a:solidFill>
              <a:effectLst/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909904-F15A-415A-B08E-835556C52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6" y="798660"/>
            <a:ext cx="9846920" cy="49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7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7788471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 of the Code Generation Flow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489638" y="217491"/>
            <a:ext cx="5052318" cy="449260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">
            <a:extLst>
              <a:ext uri="{FF2B5EF4-FFF2-40B4-BE49-F238E27FC236}">
                <a16:creationId xmlns:a16="http://schemas.microsoft.com/office/drawing/2014/main" id="{2B1713A1-63EE-472D-A66E-3C571E2E4DE8}"/>
              </a:ext>
            </a:extLst>
          </p:cNvPr>
          <p:cNvSpPr/>
          <p:nvPr/>
        </p:nvSpPr>
        <p:spPr bwMode="auto">
          <a:xfrm flipV="1">
            <a:off x="261993" y="3911694"/>
            <a:ext cx="1126916" cy="1060179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205094-E49F-4E3F-BFDC-35451E7A1161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6" name="圆角矩形 5">
              <a:extLst>
                <a:ext uri="{FF2B5EF4-FFF2-40B4-BE49-F238E27FC236}">
                  <a16:creationId xmlns:a16="http://schemas.microsoft.com/office/drawing/2014/main" id="{CA9D2869-EFE9-4405-A21B-84A37733FC7E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F6E40C-94E1-458E-8789-58068C68413E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Rectangle 1">
            <a:extLst>
              <a:ext uri="{FF2B5EF4-FFF2-40B4-BE49-F238E27FC236}">
                <a16:creationId xmlns:a16="http://schemas.microsoft.com/office/drawing/2014/main" id="{75A36930-D2BD-4696-995E-0F0518F7B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035" y="809065"/>
            <a:ext cx="11703880" cy="99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最后，</a:t>
            </a:r>
            <a:r>
              <a:rPr lang="en-US" altLang="zh-CN" sz="2400" dirty="0">
                <a:solidFill>
                  <a:srgbClr val="34495E"/>
                </a:solidFill>
                <a:latin typeface="+mn-ea"/>
              </a:rPr>
              <a:t>representation</a:t>
            </a: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直接转换为</a:t>
            </a:r>
            <a:r>
              <a:rPr lang="en-US" altLang="zh-CN" sz="2400" dirty="0">
                <a:solidFill>
                  <a:srgbClr val="34495E"/>
                </a:solidFill>
                <a:latin typeface="+mn-ea"/>
              </a:rPr>
              <a:t>MLIR</a:t>
            </a: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的</a:t>
            </a:r>
            <a:r>
              <a:rPr lang="en-US" altLang="zh-CN" sz="2400" dirty="0" err="1">
                <a:solidFill>
                  <a:srgbClr val="34495E"/>
                </a:solidFill>
                <a:latin typeface="+mn-ea"/>
              </a:rPr>
              <a:t>llvm</a:t>
            </a:r>
            <a:r>
              <a:rPr lang="en-US" altLang="zh-CN" sz="2400" dirty="0">
                <a:solidFill>
                  <a:srgbClr val="34495E"/>
                </a:solidFill>
                <a:latin typeface="+mn-ea"/>
              </a:rPr>
              <a:t> dialect</a:t>
            </a: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，再借助</a:t>
            </a:r>
            <a:r>
              <a:rPr lang="en-US" altLang="zh-CN" sz="2400" dirty="0">
                <a:solidFill>
                  <a:srgbClr val="34495E"/>
                </a:solidFill>
                <a:latin typeface="+mn-ea"/>
              </a:rPr>
              <a:t>MLIR</a:t>
            </a: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和</a:t>
            </a:r>
            <a:r>
              <a:rPr lang="en-US" altLang="zh-CN" sz="2400" dirty="0">
                <a:solidFill>
                  <a:srgbClr val="34495E"/>
                </a:solidFill>
                <a:latin typeface="+mn-ea"/>
              </a:rPr>
              <a:t>LLVM</a:t>
            </a: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的基础设施来生成最终的二进制文件。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rgbClr val="34495E"/>
              </a:solidFill>
              <a:effectLst/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FECCAF-F680-4F23-A390-8A42769D7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5" y="2398618"/>
            <a:ext cx="11029950" cy="10953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E1B6DB-3A4E-474D-BEB0-D09B58A18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5" y="4133839"/>
            <a:ext cx="11595652" cy="167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1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7788471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 of the Code Generation Flow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489638" y="217491"/>
            <a:ext cx="5052318" cy="449260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">
            <a:extLst>
              <a:ext uri="{FF2B5EF4-FFF2-40B4-BE49-F238E27FC236}">
                <a16:creationId xmlns:a16="http://schemas.microsoft.com/office/drawing/2014/main" id="{2B1713A1-63EE-472D-A66E-3C571E2E4DE8}"/>
              </a:ext>
            </a:extLst>
          </p:cNvPr>
          <p:cNvSpPr/>
          <p:nvPr/>
        </p:nvSpPr>
        <p:spPr bwMode="auto">
          <a:xfrm flipV="1">
            <a:off x="261993" y="3911694"/>
            <a:ext cx="1126916" cy="1060179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205094-E49F-4E3F-BFDC-35451E7A1161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6" name="圆角矩形 5">
              <a:extLst>
                <a:ext uri="{FF2B5EF4-FFF2-40B4-BE49-F238E27FC236}">
                  <a16:creationId xmlns:a16="http://schemas.microsoft.com/office/drawing/2014/main" id="{CA9D2869-EFE9-4405-A21B-84A37733FC7E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F6E40C-94E1-458E-8789-58068C68413E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1526CCCC-3D3F-4757-A90D-81FADA363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6" y="797454"/>
            <a:ext cx="10958524" cy="581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7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7788471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 of the Code Generation Flow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489638" y="217491"/>
            <a:ext cx="5052318" cy="449260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">
            <a:extLst>
              <a:ext uri="{FF2B5EF4-FFF2-40B4-BE49-F238E27FC236}">
                <a16:creationId xmlns:a16="http://schemas.microsoft.com/office/drawing/2014/main" id="{2B1713A1-63EE-472D-A66E-3C571E2E4DE8}"/>
              </a:ext>
            </a:extLst>
          </p:cNvPr>
          <p:cNvSpPr/>
          <p:nvPr/>
        </p:nvSpPr>
        <p:spPr bwMode="auto">
          <a:xfrm flipV="1">
            <a:off x="261993" y="3911694"/>
            <a:ext cx="1126916" cy="1060179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205094-E49F-4E3F-BFDC-35451E7A1161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6" name="圆角矩形 5">
              <a:extLst>
                <a:ext uri="{FF2B5EF4-FFF2-40B4-BE49-F238E27FC236}">
                  <a16:creationId xmlns:a16="http://schemas.microsoft.com/office/drawing/2014/main" id="{CA9D2869-EFE9-4405-A21B-84A37733FC7E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F6E40C-94E1-458E-8789-58068C68413E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D9B8C4D-B95D-41C5-B8CC-592DCAC68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5" y="807272"/>
            <a:ext cx="10730034" cy="590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4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334975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Transformations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18689" y="217491"/>
            <a:ext cx="9323267" cy="449260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">
            <a:extLst>
              <a:ext uri="{FF2B5EF4-FFF2-40B4-BE49-F238E27FC236}">
                <a16:creationId xmlns:a16="http://schemas.microsoft.com/office/drawing/2014/main" id="{2B1713A1-63EE-472D-A66E-3C571E2E4DE8}"/>
              </a:ext>
            </a:extLst>
          </p:cNvPr>
          <p:cNvSpPr/>
          <p:nvPr/>
        </p:nvSpPr>
        <p:spPr bwMode="auto">
          <a:xfrm flipV="1">
            <a:off x="261993" y="3911694"/>
            <a:ext cx="1126916" cy="1060179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205094-E49F-4E3F-BFDC-35451E7A1161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6" name="圆角矩形 5">
              <a:extLst>
                <a:ext uri="{FF2B5EF4-FFF2-40B4-BE49-F238E27FC236}">
                  <a16:creationId xmlns:a16="http://schemas.microsoft.com/office/drawing/2014/main" id="{CA9D2869-EFE9-4405-A21B-84A37733FC7E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F6E40C-94E1-458E-8789-58068C68413E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Rectangle 1">
            <a:extLst>
              <a:ext uri="{FF2B5EF4-FFF2-40B4-BE49-F238E27FC236}">
                <a16:creationId xmlns:a16="http://schemas.microsoft.com/office/drawing/2014/main" id="{4207047F-D6A2-49DB-AC53-DEAAB157D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6884" y="893026"/>
            <a:ext cx="5567308" cy="542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本节介绍的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Transformations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都较为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classical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，目的是将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tensor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转变为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hardware friendly sizes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和表示形式。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34495E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34495E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例：将左图的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linalg.conv_1d_nwc_wcf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运算进行以下转换：</a:t>
            </a:r>
            <a:endParaRPr lang="en-US" altLang="zh-CN" sz="2800" dirty="0">
              <a:solidFill>
                <a:srgbClr val="34495E"/>
              </a:solidFill>
              <a:latin typeface="+mn-ea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Tiled</a:t>
            </a:r>
            <a:endParaRPr lang="en-US" altLang="zh-CN" sz="2800" dirty="0">
              <a:solidFill>
                <a:srgbClr val="34495E"/>
              </a:solidFill>
              <a:latin typeface="+mn-ea"/>
            </a:endParaRP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Padded</a:t>
            </a:r>
            <a:endParaRPr lang="en-US" altLang="zh-CN" sz="2800" dirty="0">
              <a:solidFill>
                <a:srgbClr val="34495E"/>
              </a:solidFill>
              <a:latin typeface="+mn-ea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Vectorized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800" dirty="0">
                <a:solidFill>
                  <a:srgbClr val="34495E"/>
                </a:solidFill>
                <a:latin typeface="+mn-ea"/>
              </a:rPr>
              <a:t>Buffered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9E8156-928D-40D1-A6A2-080D05B98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50"/>
          <a:stretch/>
        </p:blipFill>
        <p:spPr>
          <a:xfrm>
            <a:off x="0" y="893025"/>
            <a:ext cx="5925118" cy="570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1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334975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Transformations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18689" y="217491"/>
            <a:ext cx="9323267" cy="449260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">
            <a:extLst>
              <a:ext uri="{FF2B5EF4-FFF2-40B4-BE49-F238E27FC236}">
                <a16:creationId xmlns:a16="http://schemas.microsoft.com/office/drawing/2014/main" id="{2B1713A1-63EE-472D-A66E-3C571E2E4DE8}"/>
              </a:ext>
            </a:extLst>
          </p:cNvPr>
          <p:cNvSpPr/>
          <p:nvPr/>
        </p:nvSpPr>
        <p:spPr bwMode="auto">
          <a:xfrm flipV="1">
            <a:off x="261993" y="3911694"/>
            <a:ext cx="1126916" cy="1060179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205094-E49F-4E3F-BFDC-35451E7A1161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6" name="圆角矩形 5">
              <a:extLst>
                <a:ext uri="{FF2B5EF4-FFF2-40B4-BE49-F238E27FC236}">
                  <a16:creationId xmlns:a16="http://schemas.microsoft.com/office/drawing/2014/main" id="{CA9D2869-EFE9-4405-A21B-84A37733FC7E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F6E40C-94E1-458E-8789-58068C68413E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1D266EF-CF71-4353-A235-8A501C791E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7" b="17028"/>
          <a:stretch/>
        </p:blipFill>
        <p:spPr>
          <a:xfrm>
            <a:off x="65706" y="951516"/>
            <a:ext cx="11645228" cy="329105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65244B3-C378-4C49-9C5F-59CDA4DB023F}"/>
              </a:ext>
            </a:extLst>
          </p:cNvPr>
          <p:cNvSpPr txBox="1"/>
          <p:nvPr/>
        </p:nvSpPr>
        <p:spPr>
          <a:xfrm>
            <a:off x="308222" y="4464373"/>
            <a:ext cx="1116019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34495E"/>
                </a:solidFill>
                <a:latin typeface="+mn-ea"/>
              </a:rPr>
              <a:t>tiling操作引入了scf.for loops以及sub-set操作(tensor.extract_slice和tensor.insert_slice)来访问tiled data Figure。tiling操作的本身是linalg.conv_1d_nwc_wcf对tiled subsets进行操作。</a:t>
            </a:r>
          </a:p>
        </p:txBody>
      </p:sp>
    </p:spTree>
    <p:extLst>
      <p:ext uri="{BB962C8B-B14F-4D97-AF65-F5344CB8AC3E}">
        <p14:creationId xmlns:p14="http://schemas.microsoft.com/office/powerpoint/2010/main" val="211553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334975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Transformations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18689" y="217491"/>
            <a:ext cx="9323267" cy="449260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">
            <a:extLst>
              <a:ext uri="{FF2B5EF4-FFF2-40B4-BE49-F238E27FC236}">
                <a16:creationId xmlns:a16="http://schemas.microsoft.com/office/drawing/2014/main" id="{2B1713A1-63EE-472D-A66E-3C571E2E4DE8}"/>
              </a:ext>
            </a:extLst>
          </p:cNvPr>
          <p:cNvSpPr/>
          <p:nvPr/>
        </p:nvSpPr>
        <p:spPr bwMode="auto">
          <a:xfrm flipV="1">
            <a:off x="261993" y="3911694"/>
            <a:ext cx="1126916" cy="1060179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205094-E49F-4E3F-BFDC-35451E7A1161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6" name="圆角矩形 5">
              <a:extLst>
                <a:ext uri="{FF2B5EF4-FFF2-40B4-BE49-F238E27FC236}">
                  <a16:creationId xmlns:a16="http://schemas.microsoft.com/office/drawing/2014/main" id="{CA9D2869-EFE9-4405-A21B-84A37733FC7E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F6E40C-94E1-458E-8789-58068C68413E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F5B6C5A7-A324-49FC-BCA1-7FF5476A8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0" y="851389"/>
            <a:ext cx="12134840" cy="3590394"/>
          </a:xfrm>
          <a:prstGeom prst="rect">
            <a:avLst/>
          </a:prstGeom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62C0C2FC-02C6-434B-A017-99390D14FEAE}"/>
              </a:ext>
            </a:extLst>
          </p:cNvPr>
          <p:cNvSpPr/>
          <p:nvPr/>
        </p:nvSpPr>
        <p:spPr>
          <a:xfrm rot="5400000" flipV="1">
            <a:off x="5644649" y="4734075"/>
            <a:ext cx="902702" cy="56147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D65969-C9A9-4647-8CAC-33134E95ECD7}"/>
              </a:ext>
            </a:extLst>
          </p:cNvPr>
          <p:cNvSpPr txBox="1"/>
          <p:nvPr/>
        </p:nvSpPr>
        <p:spPr>
          <a:xfrm>
            <a:off x="235165" y="5639358"/>
            <a:ext cx="111601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34495E"/>
                </a:solidFill>
                <a:latin typeface="+mn-ea"/>
              </a:rPr>
              <a:t>Tiling</a:t>
            </a:r>
            <a:r>
              <a:rPr lang="zh-CN" altLang="en-US" sz="2800" dirty="0">
                <a:solidFill>
                  <a:srgbClr val="34495E"/>
                </a:solidFill>
                <a:latin typeface="+mn-ea"/>
              </a:rPr>
              <a:t>会使得内容更加动态，以解决边界效应。这阻碍了需要</a:t>
            </a:r>
            <a:r>
              <a:rPr lang="en-US" altLang="zh-CN" sz="2800" dirty="0">
                <a:solidFill>
                  <a:srgbClr val="34495E"/>
                </a:solidFill>
                <a:latin typeface="+mn-ea"/>
              </a:rPr>
              <a:t>static tensor size</a:t>
            </a:r>
            <a:r>
              <a:rPr lang="zh-CN" altLang="en-US" sz="2800" dirty="0">
                <a:solidFill>
                  <a:srgbClr val="34495E"/>
                </a:solidFill>
                <a:latin typeface="+mn-ea"/>
              </a:rPr>
              <a:t>的</a:t>
            </a:r>
            <a:r>
              <a:rPr lang="en-US" altLang="zh-CN" sz="2800" dirty="0">
                <a:solidFill>
                  <a:srgbClr val="34495E"/>
                </a:solidFill>
                <a:latin typeface="+mn-ea"/>
              </a:rPr>
              <a:t>vectorization</a:t>
            </a:r>
            <a:endParaRPr lang="zh-CN" altLang="en-US" sz="2800" dirty="0">
              <a:solidFill>
                <a:srgbClr val="34495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0297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5E002E91-0852-48C1-A3AC-A65389475EDE}"/>
              </a:ext>
            </a:extLst>
          </p:cNvPr>
          <p:cNvSpPr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论文：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https://deepai.org/publication/composable-and-modular-code-generation-in-mlir-a-structured-and-retargetable-approach-to-tensor-compiler-construction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视频：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https://www.youtube.com/watch?v=ZjfXCJ27s_A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613316-8CDD-4C73-B7A5-87D7D523D99C}"/>
              </a:ext>
            </a:extLst>
          </p:cNvPr>
          <p:cNvSpPr txBox="1"/>
          <p:nvPr/>
        </p:nvSpPr>
        <p:spPr>
          <a:xfrm>
            <a:off x="701167" y="144940"/>
            <a:ext cx="1821324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Abstract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70774DC-C1E1-4D36-8CF1-F173A6D0454E}"/>
              </a:ext>
            </a:extLst>
          </p:cNvPr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8" name="圆角矩形 3">
              <a:extLst>
                <a:ext uri="{FF2B5EF4-FFF2-40B4-BE49-F238E27FC236}">
                  <a16:creationId xmlns:a16="http://schemas.microsoft.com/office/drawing/2014/main" id="{94167609-D8BB-48F2-8F3B-095365CD6561}"/>
                </a:ext>
              </a:extLst>
            </p:cNvPr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7">
              <a:extLst>
                <a:ext uri="{FF2B5EF4-FFF2-40B4-BE49-F238E27FC236}">
                  <a16:creationId xmlns:a16="http://schemas.microsoft.com/office/drawing/2014/main" id="{DF60C063-C010-4E25-94B1-4942619BE9C5}"/>
                </a:ext>
              </a:extLst>
            </p:cNvPr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圆角矩形 4">
            <a:extLst>
              <a:ext uri="{FF2B5EF4-FFF2-40B4-BE49-F238E27FC236}">
                <a16:creationId xmlns:a16="http://schemas.microsoft.com/office/drawing/2014/main" id="{9447C789-6909-4854-872D-B8740FB92323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FA0639-BEEF-47EE-920B-031E5C194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6443"/>
            <a:ext cx="10721009" cy="482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0"/>
    </mc:Choice>
    <mc:Fallback xmlns="">
      <p:transition spd="slow" advTm="88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334975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Transformations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18689" y="217491"/>
            <a:ext cx="9323267" cy="449260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">
            <a:extLst>
              <a:ext uri="{FF2B5EF4-FFF2-40B4-BE49-F238E27FC236}">
                <a16:creationId xmlns:a16="http://schemas.microsoft.com/office/drawing/2014/main" id="{2B1713A1-63EE-472D-A66E-3C571E2E4DE8}"/>
              </a:ext>
            </a:extLst>
          </p:cNvPr>
          <p:cNvSpPr/>
          <p:nvPr/>
        </p:nvSpPr>
        <p:spPr bwMode="auto">
          <a:xfrm flipV="1">
            <a:off x="261993" y="3911694"/>
            <a:ext cx="1126916" cy="1060179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205094-E49F-4E3F-BFDC-35451E7A1161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6" name="圆角矩形 5">
              <a:extLst>
                <a:ext uri="{FF2B5EF4-FFF2-40B4-BE49-F238E27FC236}">
                  <a16:creationId xmlns:a16="http://schemas.microsoft.com/office/drawing/2014/main" id="{CA9D2869-EFE9-4405-A21B-84A37733FC7E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F6E40C-94E1-458E-8789-58068C68413E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B456CD3E-5027-4794-9C46-6972F601E9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6"/>
          <a:stretch/>
        </p:blipFill>
        <p:spPr>
          <a:xfrm>
            <a:off x="179077" y="801492"/>
            <a:ext cx="11750930" cy="448007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91CDDFE-6D76-49B1-A74C-E43A4D80B425}"/>
              </a:ext>
            </a:extLst>
          </p:cNvPr>
          <p:cNvSpPr txBox="1"/>
          <p:nvPr/>
        </p:nvSpPr>
        <p:spPr>
          <a:xfrm>
            <a:off x="261993" y="5416312"/>
            <a:ext cx="1116019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34495E"/>
                </a:solidFill>
                <a:latin typeface="+mn-ea"/>
              </a:rPr>
              <a:t>将</a:t>
            </a:r>
            <a:r>
              <a:rPr lang="en-US" altLang="zh-CN" sz="2800" b="1" dirty="0">
                <a:solidFill>
                  <a:srgbClr val="34495E"/>
                </a:solidFill>
                <a:latin typeface="+mn-ea"/>
              </a:rPr>
              <a:t>dynamic tile</a:t>
            </a:r>
            <a:r>
              <a:rPr lang="zh-CN" altLang="en-US" sz="2800" b="1" dirty="0">
                <a:solidFill>
                  <a:srgbClr val="34495E"/>
                </a:solidFill>
                <a:latin typeface="+mn-ea"/>
              </a:rPr>
              <a:t>进行</a:t>
            </a:r>
            <a:r>
              <a:rPr lang="en-US" altLang="zh-CN" sz="2800" b="1" dirty="0">
                <a:solidFill>
                  <a:srgbClr val="34495E"/>
                </a:solidFill>
                <a:latin typeface="+mn-ea"/>
              </a:rPr>
              <a:t>padding</a:t>
            </a:r>
            <a:r>
              <a:rPr lang="zh-CN" altLang="en-US" sz="2800" b="1" dirty="0">
                <a:solidFill>
                  <a:srgbClr val="34495E"/>
                </a:solidFill>
                <a:latin typeface="+mn-ea"/>
              </a:rPr>
              <a:t>，到更大的已知</a:t>
            </a:r>
            <a:r>
              <a:rPr lang="en-US" altLang="zh-CN" sz="2800" b="1" dirty="0">
                <a:solidFill>
                  <a:srgbClr val="34495E"/>
                </a:solidFill>
                <a:latin typeface="+mn-ea"/>
              </a:rPr>
              <a:t>static size</a:t>
            </a:r>
            <a:r>
              <a:rPr lang="zh-CN" altLang="en-US" sz="2800" b="1" dirty="0">
                <a:solidFill>
                  <a:srgbClr val="34495E"/>
                </a:solidFill>
                <a:latin typeface="+mn-ea"/>
              </a:rPr>
              <a:t>。</a:t>
            </a:r>
            <a:r>
              <a:rPr lang="zh-CN" altLang="en-US" sz="2800" dirty="0">
                <a:solidFill>
                  <a:srgbClr val="34495E"/>
                </a:solidFill>
                <a:latin typeface="+mn-ea"/>
              </a:rPr>
              <a:t>用于</a:t>
            </a:r>
            <a:r>
              <a:rPr lang="en-US" altLang="zh-CN" sz="2800" dirty="0">
                <a:solidFill>
                  <a:srgbClr val="34495E"/>
                </a:solidFill>
                <a:latin typeface="+mn-ea"/>
              </a:rPr>
              <a:t>padding</a:t>
            </a:r>
            <a:r>
              <a:rPr lang="zh-CN" altLang="en-US" sz="2800" dirty="0">
                <a:solidFill>
                  <a:srgbClr val="34495E"/>
                </a:solidFill>
                <a:latin typeface="+mn-ea"/>
              </a:rPr>
              <a:t>的值对于</a:t>
            </a:r>
            <a:r>
              <a:rPr lang="en-US" altLang="zh-CN" sz="2800" dirty="0">
                <a:solidFill>
                  <a:srgbClr val="34495E"/>
                </a:solidFill>
                <a:latin typeface="+mn-ea"/>
              </a:rPr>
              <a:t>consuming operation</a:t>
            </a:r>
            <a:r>
              <a:rPr lang="zh-CN" altLang="en-US" sz="2800" dirty="0">
                <a:solidFill>
                  <a:srgbClr val="34495E"/>
                </a:solidFill>
                <a:latin typeface="+mn-ea"/>
              </a:rPr>
              <a:t>必须是中立的。这在边界处引入了额外的</a:t>
            </a:r>
            <a:r>
              <a:rPr lang="en-US" altLang="zh-CN" sz="2800" dirty="0">
                <a:solidFill>
                  <a:srgbClr val="34495E"/>
                </a:solidFill>
                <a:latin typeface="+mn-ea"/>
              </a:rPr>
              <a:t>copy</a:t>
            </a:r>
            <a:r>
              <a:rPr lang="zh-CN" altLang="en-US" sz="2800" dirty="0">
                <a:solidFill>
                  <a:srgbClr val="34495E"/>
                </a:solidFill>
                <a:latin typeface="+mn-ea"/>
              </a:rPr>
              <a:t>，并且需要更多的计算。</a:t>
            </a:r>
          </a:p>
        </p:txBody>
      </p:sp>
    </p:spTree>
    <p:extLst>
      <p:ext uri="{BB962C8B-B14F-4D97-AF65-F5344CB8AC3E}">
        <p14:creationId xmlns:p14="http://schemas.microsoft.com/office/powerpoint/2010/main" val="8519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334975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Transformations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18689" y="217491"/>
            <a:ext cx="9323267" cy="449260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">
            <a:extLst>
              <a:ext uri="{FF2B5EF4-FFF2-40B4-BE49-F238E27FC236}">
                <a16:creationId xmlns:a16="http://schemas.microsoft.com/office/drawing/2014/main" id="{2B1713A1-63EE-472D-A66E-3C571E2E4DE8}"/>
              </a:ext>
            </a:extLst>
          </p:cNvPr>
          <p:cNvSpPr/>
          <p:nvPr/>
        </p:nvSpPr>
        <p:spPr bwMode="auto">
          <a:xfrm flipV="1">
            <a:off x="261993" y="3911694"/>
            <a:ext cx="1126916" cy="1060179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205094-E49F-4E3F-BFDC-35451E7A1161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6" name="圆角矩形 5">
              <a:extLst>
                <a:ext uri="{FF2B5EF4-FFF2-40B4-BE49-F238E27FC236}">
                  <a16:creationId xmlns:a16="http://schemas.microsoft.com/office/drawing/2014/main" id="{CA9D2869-EFE9-4405-A21B-84A37733FC7E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F6E40C-94E1-458E-8789-58068C68413E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3EA4723-6E01-45D5-BAE6-9CC6064F2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" y="926976"/>
            <a:ext cx="12080504" cy="578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0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334975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Transformations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18689" y="217491"/>
            <a:ext cx="9323267" cy="449260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">
            <a:extLst>
              <a:ext uri="{FF2B5EF4-FFF2-40B4-BE49-F238E27FC236}">
                <a16:creationId xmlns:a16="http://schemas.microsoft.com/office/drawing/2014/main" id="{2B1713A1-63EE-472D-A66E-3C571E2E4DE8}"/>
              </a:ext>
            </a:extLst>
          </p:cNvPr>
          <p:cNvSpPr/>
          <p:nvPr/>
        </p:nvSpPr>
        <p:spPr bwMode="auto">
          <a:xfrm flipV="1">
            <a:off x="261993" y="3911694"/>
            <a:ext cx="1126916" cy="1060179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205094-E49F-4E3F-BFDC-35451E7A1161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6" name="圆角矩形 5">
              <a:extLst>
                <a:ext uri="{FF2B5EF4-FFF2-40B4-BE49-F238E27FC236}">
                  <a16:creationId xmlns:a16="http://schemas.microsoft.com/office/drawing/2014/main" id="{CA9D2869-EFE9-4405-A21B-84A37733FC7E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F6E40C-94E1-458E-8789-58068C68413E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95A968F-A27F-4C5D-ADEE-3EFCBB9D0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2" r="3852"/>
          <a:stretch/>
        </p:blipFill>
        <p:spPr>
          <a:xfrm>
            <a:off x="135513" y="854024"/>
            <a:ext cx="12056487" cy="574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7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334975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Transformations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18689" y="217491"/>
            <a:ext cx="9323267" cy="449260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">
            <a:extLst>
              <a:ext uri="{FF2B5EF4-FFF2-40B4-BE49-F238E27FC236}">
                <a16:creationId xmlns:a16="http://schemas.microsoft.com/office/drawing/2014/main" id="{2B1713A1-63EE-472D-A66E-3C571E2E4DE8}"/>
              </a:ext>
            </a:extLst>
          </p:cNvPr>
          <p:cNvSpPr/>
          <p:nvPr/>
        </p:nvSpPr>
        <p:spPr bwMode="auto">
          <a:xfrm flipV="1">
            <a:off x="261993" y="3911694"/>
            <a:ext cx="1126916" cy="1060179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205094-E49F-4E3F-BFDC-35451E7A1161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6" name="圆角矩形 5">
              <a:extLst>
                <a:ext uri="{FF2B5EF4-FFF2-40B4-BE49-F238E27FC236}">
                  <a16:creationId xmlns:a16="http://schemas.microsoft.com/office/drawing/2014/main" id="{CA9D2869-EFE9-4405-A21B-84A37733FC7E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F6E40C-94E1-458E-8789-58068C68413E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32D83BB-3942-43DF-AE4E-EB1BBC41A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6" y="801492"/>
            <a:ext cx="11344416" cy="601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5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334975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Transformations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18689" y="217491"/>
            <a:ext cx="9323267" cy="449260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">
            <a:extLst>
              <a:ext uri="{FF2B5EF4-FFF2-40B4-BE49-F238E27FC236}">
                <a16:creationId xmlns:a16="http://schemas.microsoft.com/office/drawing/2014/main" id="{2B1713A1-63EE-472D-A66E-3C571E2E4DE8}"/>
              </a:ext>
            </a:extLst>
          </p:cNvPr>
          <p:cNvSpPr/>
          <p:nvPr/>
        </p:nvSpPr>
        <p:spPr bwMode="auto">
          <a:xfrm flipV="1">
            <a:off x="235489" y="3606893"/>
            <a:ext cx="1126916" cy="1587958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205094-E49F-4E3F-BFDC-35451E7A1161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6" name="圆角矩形 5">
              <a:extLst>
                <a:ext uri="{FF2B5EF4-FFF2-40B4-BE49-F238E27FC236}">
                  <a16:creationId xmlns:a16="http://schemas.microsoft.com/office/drawing/2014/main" id="{CA9D2869-EFE9-4405-A21B-84A37733FC7E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F6E40C-94E1-458E-8789-58068C68413E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36EE9A5-9269-47B5-B78D-7E2032043EE8}"/>
              </a:ext>
            </a:extLst>
          </p:cNvPr>
          <p:cNvGrpSpPr/>
          <p:nvPr/>
        </p:nvGrpSpPr>
        <p:grpSpPr>
          <a:xfrm>
            <a:off x="273049" y="1494078"/>
            <a:ext cx="3386954" cy="4752577"/>
            <a:chOff x="3236761" y="1918193"/>
            <a:chExt cx="3340626" cy="347499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3E8F94F3-2DC9-432F-B7AB-584CAFC96BD4}"/>
                </a:ext>
              </a:extLst>
            </p:cNvPr>
            <p:cNvGrpSpPr/>
            <p:nvPr/>
          </p:nvGrpSpPr>
          <p:grpSpPr>
            <a:xfrm>
              <a:off x="3879447" y="1918193"/>
              <a:ext cx="2677470" cy="769651"/>
              <a:chOff x="1299028" y="2575125"/>
              <a:chExt cx="2677470" cy="769651"/>
            </a:xfrm>
          </p:grpSpPr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FC4C40C2-32D2-46BA-BDBE-64EF6E53482C}"/>
                  </a:ext>
                </a:extLst>
              </p:cNvPr>
              <p:cNvSpPr/>
              <p:nvPr/>
            </p:nvSpPr>
            <p:spPr>
              <a:xfrm>
                <a:off x="1299028" y="2575125"/>
                <a:ext cx="2677470" cy="76965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+mn-ea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2EE7CC8-7E57-47CF-9F58-669688E75D7D}"/>
                  </a:ext>
                </a:extLst>
              </p:cNvPr>
              <p:cNvSpPr txBox="1"/>
              <p:nvPr/>
            </p:nvSpPr>
            <p:spPr>
              <a:xfrm>
                <a:off x="1411892" y="2657495"/>
                <a:ext cx="2132838" cy="581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-US" altLang="zh-CN" dirty="0" err="1">
                    <a:latin typeface="+mn-ea"/>
                  </a:rPr>
                  <a:t>linalg.tensor_pad</a:t>
                </a:r>
                <a:endParaRPr lang="en-US" altLang="zh-CN" dirty="0">
                  <a:latin typeface="+mn-ea"/>
                </a:endParaRPr>
              </a:p>
            </p:txBody>
          </p:sp>
        </p:grpSp>
        <p:sp>
          <p:nvSpPr>
            <p:cNvPr id="24" name="右中括号 23">
              <a:extLst>
                <a:ext uri="{FF2B5EF4-FFF2-40B4-BE49-F238E27FC236}">
                  <a16:creationId xmlns:a16="http://schemas.microsoft.com/office/drawing/2014/main" id="{5C575B7B-8328-42EE-ABC8-129D26E75F95}"/>
                </a:ext>
              </a:extLst>
            </p:cNvPr>
            <p:cNvSpPr/>
            <p:nvPr/>
          </p:nvSpPr>
          <p:spPr>
            <a:xfrm rot="10800000">
              <a:off x="3236761" y="2330604"/>
              <a:ext cx="642686" cy="2698595"/>
            </a:xfrm>
            <a:prstGeom prst="rightBracket">
              <a:avLst>
                <a:gd name="adj" fmla="val 96046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+mn-ea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A137DBD-081B-40FE-9F06-D0A0EE8BC408}"/>
                </a:ext>
              </a:extLst>
            </p:cNvPr>
            <p:cNvGrpSpPr/>
            <p:nvPr/>
          </p:nvGrpSpPr>
          <p:grpSpPr>
            <a:xfrm>
              <a:off x="3879447" y="4623540"/>
              <a:ext cx="2697940" cy="769652"/>
              <a:chOff x="1299028" y="2575125"/>
              <a:chExt cx="2697940" cy="769652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AEEAC818-26A7-4707-ACAC-C93EE136097E}"/>
                  </a:ext>
                </a:extLst>
              </p:cNvPr>
              <p:cNvSpPr/>
              <p:nvPr/>
            </p:nvSpPr>
            <p:spPr>
              <a:xfrm>
                <a:off x="1299028" y="2575125"/>
                <a:ext cx="2677470" cy="76965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+mn-ea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477D02C-46D4-4EF7-A1C7-0ADEDA6FCA93}"/>
                  </a:ext>
                </a:extLst>
              </p:cNvPr>
              <p:cNvSpPr txBox="1"/>
              <p:nvPr/>
            </p:nvSpPr>
            <p:spPr>
              <a:xfrm>
                <a:off x="1411892" y="2668987"/>
                <a:ext cx="2585076" cy="581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-US" altLang="zh-CN" dirty="0">
                    <a:latin typeface="+mn-ea"/>
                  </a:rPr>
                  <a:t>linalg.conv1d_nwc_wcf</a:t>
                </a:r>
              </a:p>
            </p:txBody>
          </p:sp>
        </p:grp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6A50359A-B9F6-4B36-A623-E5482E62A2CC}"/>
              </a:ext>
            </a:extLst>
          </p:cNvPr>
          <p:cNvSpPr txBox="1"/>
          <p:nvPr/>
        </p:nvSpPr>
        <p:spPr>
          <a:xfrm>
            <a:off x="4050922" y="811431"/>
            <a:ext cx="647594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tensor_pad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vectorization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one-off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模式实现，该模式会将其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到一对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vector.transfer_read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vector.transfer_write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操作。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vector.transfer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操作用于弥合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之间的差距。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vector.transfer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操作携带了足够的信息，可以用于编码各种多维向量内存读取和写入模式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05F08BB-6F9F-453B-B523-8CBCE1AE8045}"/>
              </a:ext>
            </a:extLst>
          </p:cNvPr>
          <p:cNvSpPr txBox="1"/>
          <p:nvPr/>
        </p:nvSpPr>
        <p:spPr>
          <a:xfrm>
            <a:off x="4050922" y="3903475"/>
            <a:ext cx="647594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linalg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操作的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vectorization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会为每个操作数引入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vector.transfer_read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，以此来执行向量形式的计算，并通过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vector.transfer_write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将结果提交回合适的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vector.transfer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linalg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操作的表达式进行索引，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vectorization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的主体取决于父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linalg.generic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的索引类型</a:t>
            </a:r>
          </a:p>
        </p:txBody>
      </p:sp>
    </p:spTree>
    <p:extLst>
      <p:ext uri="{BB962C8B-B14F-4D97-AF65-F5344CB8AC3E}">
        <p14:creationId xmlns:p14="http://schemas.microsoft.com/office/powerpoint/2010/main" val="265732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334975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Transformations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18689" y="217491"/>
            <a:ext cx="9323267" cy="449260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">
            <a:extLst>
              <a:ext uri="{FF2B5EF4-FFF2-40B4-BE49-F238E27FC236}">
                <a16:creationId xmlns:a16="http://schemas.microsoft.com/office/drawing/2014/main" id="{2B1713A1-63EE-472D-A66E-3C571E2E4DE8}"/>
              </a:ext>
            </a:extLst>
          </p:cNvPr>
          <p:cNvSpPr/>
          <p:nvPr/>
        </p:nvSpPr>
        <p:spPr bwMode="auto">
          <a:xfrm flipV="1">
            <a:off x="261993" y="3911694"/>
            <a:ext cx="1126916" cy="1060179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205094-E49F-4E3F-BFDC-35451E7A1161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6" name="圆角矩形 5">
              <a:extLst>
                <a:ext uri="{FF2B5EF4-FFF2-40B4-BE49-F238E27FC236}">
                  <a16:creationId xmlns:a16="http://schemas.microsoft.com/office/drawing/2014/main" id="{CA9D2869-EFE9-4405-A21B-84A37733FC7E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F6E40C-94E1-458E-8789-58068C68413E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99C44E2-E56B-409C-8FBD-34433627B7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7" b="15621"/>
          <a:stretch/>
        </p:blipFill>
        <p:spPr>
          <a:xfrm>
            <a:off x="65706" y="814453"/>
            <a:ext cx="11055913" cy="400933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43D8DDA-CE76-4E27-B375-9352BC869FBC}"/>
              </a:ext>
            </a:extLst>
          </p:cNvPr>
          <p:cNvSpPr txBox="1"/>
          <p:nvPr/>
        </p:nvSpPr>
        <p:spPr>
          <a:xfrm>
            <a:off x="107978" y="5015621"/>
            <a:ext cx="29980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MLIR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，没有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in-place updating/writing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的概念。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2DCBCF8-0DE8-4C66-9416-F7BE6276B537}"/>
              </a:ext>
            </a:extLst>
          </p:cNvPr>
          <p:cNvSpPr txBox="1"/>
          <p:nvPr/>
        </p:nvSpPr>
        <p:spPr>
          <a:xfrm>
            <a:off x="8395330" y="4971489"/>
            <a:ext cx="47950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allocate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尽可能少的内存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尽可能少的内存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09CF23-852D-4F20-9A23-6E5A7CF5A27C}"/>
              </a:ext>
            </a:extLst>
          </p:cNvPr>
          <p:cNvSpPr txBox="1"/>
          <p:nvPr/>
        </p:nvSpPr>
        <p:spPr>
          <a:xfrm>
            <a:off x="6870661" y="5209589"/>
            <a:ext cx="1459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更优的性能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0BE86170-EF78-4FF0-BD55-C6C37C9B55A6}"/>
              </a:ext>
            </a:extLst>
          </p:cNvPr>
          <p:cNvSpPr/>
          <p:nvPr/>
        </p:nvSpPr>
        <p:spPr>
          <a:xfrm>
            <a:off x="2992812" y="5574960"/>
            <a:ext cx="1636776" cy="21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DE35C2B-C2BF-4579-BC00-228CC5C22614}"/>
              </a:ext>
            </a:extLst>
          </p:cNvPr>
          <p:cNvSpPr txBox="1"/>
          <p:nvPr/>
        </p:nvSpPr>
        <p:spPr>
          <a:xfrm>
            <a:off x="3104919" y="5175163"/>
            <a:ext cx="1524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bufferization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8C86490C-349D-42CD-BB64-B64775F21866}"/>
              </a:ext>
            </a:extLst>
          </p:cNvPr>
          <p:cNvSpPr/>
          <p:nvPr/>
        </p:nvSpPr>
        <p:spPr>
          <a:xfrm>
            <a:off x="6758554" y="5598412"/>
            <a:ext cx="1636776" cy="21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2B71FEC-237B-4FA8-A656-0A860626444C}"/>
              </a:ext>
            </a:extLst>
          </p:cNvPr>
          <p:cNvSpPr txBox="1"/>
          <p:nvPr/>
        </p:nvSpPr>
        <p:spPr>
          <a:xfrm>
            <a:off x="4719905" y="5175163"/>
            <a:ext cx="22085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buffers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要尽可能地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in-place reuse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2041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FD488E-D569-4968-8D11-9634D39E6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126" y="690831"/>
            <a:ext cx="11130557" cy="2410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Read-after-Write Conflicts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为每次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memory write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分配一个新缓冲区始终是安全的，但会浪费内存并引入不必要的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copy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。如果稍后一定会读取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overwritten memory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位置的原始数据，则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reuse a buffer and write to it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可能会导致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invalid </a:t>
            </a: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bufferization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。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rgbClr val="34495E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F576E30-C53B-4F7E-AD3D-AED92CBF167E}"/>
              </a:ext>
            </a:extLst>
          </p:cNvPr>
          <p:cNvSpPr txBox="1"/>
          <p:nvPr/>
        </p:nvSpPr>
        <p:spPr>
          <a:xfrm>
            <a:off x="260126" y="3294537"/>
            <a:ext cx="1093679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启发式的缓冲设计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(Destination-Passing Style)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在此类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bufferization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操作中，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的一个参数和生成张量进行绑定。选择缓冲区时不考虑其他操作数。对于张量结果没有潜在别名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OpOperand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的操作总是分配一个新缓冲区，将其简化为对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use-def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链的分析。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可能遇见的问题及解决：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分析操作的顺序是启发式的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影响检测到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冲突的顺序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多个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out-of-place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bufferization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候选可以解决这些冲突，当冲突不可避免时就会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bufferize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OpOperand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out-of-place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B2FB4005-8CC2-4019-83DD-C1132328F3D8}"/>
              </a:ext>
            </a:extLst>
          </p:cNvPr>
          <p:cNvSpPr/>
          <p:nvPr/>
        </p:nvSpPr>
        <p:spPr>
          <a:xfrm rot="5400000">
            <a:off x="5102836" y="2599132"/>
            <a:ext cx="778730" cy="66640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B36C16-113B-42B2-9561-65FE58568287}"/>
              </a:ext>
            </a:extLst>
          </p:cNvPr>
          <p:cNvSpPr txBox="1"/>
          <p:nvPr/>
        </p:nvSpPr>
        <p:spPr>
          <a:xfrm>
            <a:off x="701167" y="144940"/>
            <a:ext cx="334975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Transformations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12794EC-13A7-4F02-BA23-5C2FC58D3705}"/>
              </a:ext>
            </a:extLst>
          </p:cNvPr>
          <p:cNvGrpSpPr/>
          <p:nvPr/>
        </p:nvGrpSpPr>
        <p:grpSpPr>
          <a:xfrm>
            <a:off x="4218689" y="217491"/>
            <a:ext cx="9323267" cy="449260"/>
            <a:chOff x="2965397" y="217491"/>
            <a:chExt cx="10096500" cy="439541"/>
          </a:xfrm>
        </p:grpSpPr>
        <p:sp>
          <p:nvSpPr>
            <p:cNvPr id="21" name="圆角矩形 3">
              <a:extLst>
                <a:ext uri="{FF2B5EF4-FFF2-40B4-BE49-F238E27FC236}">
                  <a16:creationId xmlns:a16="http://schemas.microsoft.com/office/drawing/2014/main" id="{2ED6C239-8682-420D-9BA8-C2963A1666FC}"/>
                </a:ext>
              </a:extLst>
            </p:cNvPr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圆角矩形 7">
              <a:extLst>
                <a:ext uri="{FF2B5EF4-FFF2-40B4-BE49-F238E27FC236}">
                  <a16:creationId xmlns:a16="http://schemas.microsoft.com/office/drawing/2014/main" id="{355C003D-2839-4276-B141-30B2B47786B0}"/>
                </a:ext>
              </a:extLst>
            </p:cNvPr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3A84F06-EF22-4AE1-BAC9-68097785C56C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24" name="圆角矩形 5">
              <a:extLst>
                <a:ext uri="{FF2B5EF4-FFF2-40B4-BE49-F238E27FC236}">
                  <a16:creationId xmlns:a16="http://schemas.microsoft.com/office/drawing/2014/main" id="{8B4EBCD6-87D6-4A38-BF23-16CFCFA320E1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879473B-99DA-4796-A9FF-4BB6810CB47C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313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07"/>
    </mc:Choice>
    <mc:Fallback xmlns="">
      <p:transition spd="slow" advTm="32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334975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Transformations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18689" y="217491"/>
            <a:ext cx="9323267" cy="449260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">
            <a:extLst>
              <a:ext uri="{FF2B5EF4-FFF2-40B4-BE49-F238E27FC236}">
                <a16:creationId xmlns:a16="http://schemas.microsoft.com/office/drawing/2014/main" id="{2B1713A1-63EE-472D-A66E-3C571E2E4DE8}"/>
              </a:ext>
            </a:extLst>
          </p:cNvPr>
          <p:cNvSpPr/>
          <p:nvPr/>
        </p:nvSpPr>
        <p:spPr bwMode="auto">
          <a:xfrm flipV="1">
            <a:off x="261993" y="3911694"/>
            <a:ext cx="1126916" cy="1060179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205094-E49F-4E3F-BFDC-35451E7A1161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6" name="圆角矩形 5">
              <a:extLst>
                <a:ext uri="{FF2B5EF4-FFF2-40B4-BE49-F238E27FC236}">
                  <a16:creationId xmlns:a16="http://schemas.microsoft.com/office/drawing/2014/main" id="{CA9D2869-EFE9-4405-A21B-84A37733FC7E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F6E40C-94E1-458E-8789-58068C68413E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F913DDE7-5E95-4BFF-A3D1-5FC7B9771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0" y="801492"/>
            <a:ext cx="12164520" cy="579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334975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Transformations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18689" y="217491"/>
            <a:ext cx="9323267" cy="449260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">
            <a:extLst>
              <a:ext uri="{FF2B5EF4-FFF2-40B4-BE49-F238E27FC236}">
                <a16:creationId xmlns:a16="http://schemas.microsoft.com/office/drawing/2014/main" id="{2B1713A1-63EE-472D-A66E-3C571E2E4DE8}"/>
              </a:ext>
            </a:extLst>
          </p:cNvPr>
          <p:cNvSpPr/>
          <p:nvPr/>
        </p:nvSpPr>
        <p:spPr bwMode="auto">
          <a:xfrm flipV="1">
            <a:off x="261993" y="3911694"/>
            <a:ext cx="1126916" cy="1060179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205094-E49F-4E3F-BFDC-35451E7A1161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6" name="圆角矩形 5">
              <a:extLst>
                <a:ext uri="{FF2B5EF4-FFF2-40B4-BE49-F238E27FC236}">
                  <a16:creationId xmlns:a16="http://schemas.microsoft.com/office/drawing/2014/main" id="{CA9D2869-EFE9-4405-A21B-84A37733FC7E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F6E40C-94E1-458E-8789-58068C68413E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C740049C-1624-421C-ABAC-0C97C64D2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978"/>
            <a:ext cx="12016172" cy="5186837"/>
          </a:xfrm>
          <a:prstGeom prst="rect">
            <a:avLst/>
          </a:prstGeom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C0760069-F9F1-40F2-AAE3-ADFF32B44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93" y="786549"/>
            <a:ext cx="11130557" cy="68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Progressive Lowering To LLVM IR</a:t>
            </a:r>
            <a:endParaRPr kumimoji="0" lang="zh-CN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33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6595644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Single Thread CPU Experiments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089913" y="217491"/>
            <a:ext cx="6452043" cy="449260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">
            <a:extLst>
              <a:ext uri="{FF2B5EF4-FFF2-40B4-BE49-F238E27FC236}">
                <a16:creationId xmlns:a16="http://schemas.microsoft.com/office/drawing/2014/main" id="{2B1713A1-63EE-472D-A66E-3C571E2E4DE8}"/>
              </a:ext>
            </a:extLst>
          </p:cNvPr>
          <p:cNvSpPr/>
          <p:nvPr/>
        </p:nvSpPr>
        <p:spPr bwMode="auto">
          <a:xfrm flipV="1">
            <a:off x="261993" y="3911694"/>
            <a:ext cx="1126916" cy="1060179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205094-E49F-4E3F-BFDC-35451E7A1161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6" name="圆角矩形 5">
              <a:extLst>
                <a:ext uri="{FF2B5EF4-FFF2-40B4-BE49-F238E27FC236}">
                  <a16:creationId xmlns:a16="http://schemas.microsoft.com/office/drawing/2014/main" id="{CA9D2869-EFE9-4405-A21B-84A37733FC7E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F6E40C-94E1-458E-8789-58068C68413E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E103720-6F3D-4D88-BD73-1AC7FF78F8BB}"/>
              </a:ext>
            </a:extLst>
          </p:cNvPr>
          <p:cNvSpPr txBox="1"/>
          <p:nvPr/>
        </p:nvSpPr>
        <p:spPr>
          <a:xfrm>
            <a:off x="65706" y="1376393"/>
            <a:ext cx="411705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实验在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Xeon Gold 6154 CPU @ 3.00 G Hz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上运行。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本节评估了 提出的基础架构中开发的策略 在一系列内核上的有效性，这些内核支配着机器学习工作负载的执行时间。所有内核都执行单个张量代数运算。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右表中是当前可以使用的一些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587ED3-BE0C-41EA-8C2D-3B1BBD06F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960" y="803892"/>
            <a:ext cx="7949238" cy="590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8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D9712F40-E842-470D-8571-BE2B90E15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821" y="1026744"/>
            <a:ext cx="11566358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3600" dirty="0">
                <a:latin typeface="+mn-ea"/>
              </a:rPr>
              <a:t>尽管对软件基础设施进行了大量研究，</a:t>
            </a:r>
            <a:r>
              <a:rPr lang="en-US" altLang="zh-CN" sz="3600" dirty="0">
                <a:latin typeface="+mn-ea"/>
              </a:rPr>
              <a:t>ML systems, runtimes and compilers</a:t>
            </a:r>
            <a:r>
              <a:rPr lang="zh-CN" altLang="en-US" sz="3600" dirty="0">
                <a:latin typeface="+mn-ea"/>
              </a:rPr>
              <a:t>依然不能很好的组合在一体。本文提出了一种全新的设计，这种</a:t>
            </a:r>
            <a:r>
              <a:rPr lang="en-US" altLang="zh-CN" sz="3600" dirty="0">
                <a:latin typeface="+mn-ea"/>
              </a:rPr>
              <a:t>design</a:t>
            </a:r>
            <a:r>
              <a:rPr lang="zh-CN" altLang="en-US" sz="3600" dirty="0">
                <a:latin typeface="+mn-ea"/>
              </a:rPr>
              <a:t>有前所未有的</a:t>
            </a:r>
            <a:r>
              <a:rPr lang="zh-CN" altLang="en-US" sz="3600" b="1" dirty="0">
                <a:latin typeface="+mn-ea"/>
              </a:rPr>
              <a:t>模块化、可组合、通用性</a:t>
            </a:r>
            <a:r>
              <a:rPr lang="zh-CN" altLang="en-US" sz="3600" dirty="0">
                <a:latin typeface="+mn-ea"/>
              </a:rPr>
              <a:t>（</a:t>
            </a:r>
            <a:r>
              <a:rPr lang="en-US" altLang="zh-CN" sz="3600" dirty="0">
                <a:latin typeface="+mn-ea"/>
              </a:rPr>
              <a:t>modularity, composability and genericity</a:t>
            </a:r>
            <a:r>
              <a:rPr lang="zh-CN" altLang="en-US" sz="3600" dirty="0">
                <a:latin typeface="+mn-ea"/>
              </a:rPr>
              <a:t>）。本文给出了一种结构化的方法来帮助</a:t>
            </a:r>
            <a:r>
              <a:rPr lang="en-US" altLang="zh-CN" sz="3600" dirty="0">
                <a:latin typeface="+mn-ea"/>
              </a:rPr>
              <a:t>tensor compiler</a:t>
            </a:r>
            <a:r>
              <a:rPr lang="zh-CN" altLang="en-US" sz="3600" dirty="0">
                <a:latin typeface="+mn-ea"/>
              </a:rPr>
              <a:t>进行</a:t>
            </a:r>
            <a:r>
              <a:rPr lang="en-US" altLang="zh-CN" sz="3600" dirty="0" err="1">
                <a:latin typeface="+mn-ea"/>
              </a:rPr>
              <a:t>Codegen</a:t>
            </a:r>
            <a:r>
              <a:rPr lang="zh-CN" altLang="en-US" sz="3600" dirty="0">
                <a:latin typeface="+mn-ea"/>
              </a:rPr>
              <a:t>，这种方法利用了</a:t>
            </a:r>
            <a:r>
              <a:rPr lang="zh-CN" altLang="en-US" sz="3600" b="1" dirty="0">
                <a:latin typeface="+mn-ea"/>
              </a:rPr>
              <a:t>张量代数的自然结构。</a:t>
            </a:r>
            <a:endParaRPr kumimoji="0" lang="zh-CN" altLang="zh-CN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E002E91-0852-48C1-A3AC-A65389475EDE}"/>
              </a:ext>
            </a:extLst>
          </p:cNvPr>
          <p:cNvSpPr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论文：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https://deepai.org/publication/composable-and-modular-code-generation-in-mlir-a-structured-and-retargetable-approach-to-tensor-compiler-construction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视频：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https://www.youtube.com/watch?v=ZjfXCJ27s_A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613316-8CDD-4C73-B7A5-87D7D523D99C}"/>
              </a:ext>
            </a:extLst>
          </p:cNvPr>
          <p:cNvSpPr txBox="1"/>
          <p:nvPr/>
        </p:nvSpPr>
        <p:spPr>
          <a:xfrm>
            <a:off x="701167" y="144940"/>
            <a:ext cx="1821324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Abstract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70774DC-C1E1-4D36-8CF1-F173A6D0454E}"/>
              </a:ext>
            </a:extLst>
          </p:cNvPr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8" name="圆角矩形 3">
              <a:extLst>
                <a:ext uri="{FF2B5EF4-FFF2-40B4-BE49-F238E27FC236}">
                  <a16:creationId xmlns:a16="http://schemas.microsoft.com/office/drawing/2014/main" id="{94167609-D8BB-48F2-8F3B-095365CD6561}"/>
                </a:ext>
              </a:extLst>
            </p:cNvPr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7">
              <a:extLst>
                <a:ext uri="{FF2B5EF4-FFF2-40B4-BE49-F238E27FC236}">
                  <a16:creationId xmlns:a16="http://schemas.microsoft.com/office/drawing/2014/main" id="{DF60C063-C010-4E25-94B1-4942619BE9C5}"/>
                </a:ext>
              </a:extLst>
            </p:cNvPr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圆角矩形 4">
            <a:extLst>
              <a:ext uri="{FF2B5EF4-FFF2-40B4-BE49-F238E27FC236}">
                <a16:creationId xmlns:a16="http://schemas.microsoft.com/office/drawing/2014/main" id="{9447C789-6909-4854-872D-B8740FB92323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10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0"/>
    </mc:Choice>
    <mc:Fallback xmlns="">
      <p:transition spd="slow" advTm="88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6595644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Single Thread CPU Experiments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089913" y="217491"/>
            <a:ext cx="6452043" cy="449260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">
            <a:extLst>
              <a:ext uri="{FF2B5EF4-FFF2-40B4-BE49-F238E27FC236}">
                <a16:creationId xmlns:a16="http://schemas.microsoft.com/office/drawing/2014/main" id="{2B1713A1-63EE-472D-A66E-3C571E2E4DE8}"/>
              </a:ext>
            </a:extLst>
          </p:cNvPr>
          <p:cNvSpPr/>
          <p:nvPr/>
        </p:nvSpPr>
        <p:spPr bwMode="auto">
          <a:xfrm flipV="1">
            <a:off x="261993" y="3911694"/>
            <a:ext cx="1126916" cy="1060179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205094-E49F-4E3F-BFDC-35451E7A1161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6" name="圆角矩形 5">
              <a:extLst>
                <a:ext uri="{FF2B5EF4-FFF2-40B4-BE49-F238E27FC236}">
                  <a16:creationId xmlns:a16="http://schemas.microsoft.com/office/drawing/2014/main" id="{CA9D2869-EFE9-4405-A21B-84A37733FC7E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F6E40C-94E1-458E-8789-58068C68413E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F5CDEDDC-477F-440A-832B-7349B832008B}"/>
              </a:ext>
            </a:extLst>
          </p:cNvPr>
          <p:cNvSpPr txBox="1"/>
          <p:nvPr/>
        </p:nvSpPr>
        <p:spPr>
          <a:xfrm>
            <a:off x="347434" y="3740157"/>
            <a:ext cx="100854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针对上面两种基准测试，我们手动导出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个编译器策略，在每种情况下都手动设计一些寄存块大小，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驻留内核的性能很高。然后我们固定图块大小并在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个编译器策略选择性能最优的。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63A07D0-D5F2-4C42-8910-2BD4DFEF9F1C}"/>
              </a:ext>
            </a:extLst>
          </p:cNvPr>
          <p:cNvSpPr txBox="1"/>
          <p:nvPr/>
        </p:nvSpPr>
        <p:spPr>
          <a:xfrm>
            <a:off x="347434" y="1305239"/>
            <a:ext cx="100854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区分内存绑定和计算绑定内核。受内存限制的内核会移动和重新排序数据，以匹配计算强度更高的操作的访问模式。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内存绑定内核基准测试：复制性能、转置、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操作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计算绑定内核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有显著的重用性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基准测试：矩阵乘法、卷积</a:t>
            </a:r>
          </a:p>
        </p:txBody>
      </p:sp>
    </p:spTree>
    <p:extLst>
      <p:ext uri="{BB962C8B-B14F-4D97-AF65-F5344CB8AC3E}">
        <p14:creationId xmlns:p14="http://schemas.microsoft.com/office/powerpoint/2010/main" val="401545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6595644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Single Thread CPU Experiments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089913" y="217491"/>
            <a:ext cx="6452043" cy="449260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">
            <a:extLst>
              <a:ext uri="{FF2B5EF4-FFF2-40B4-BE49-F238E27FC236}">
                <a16:creationId xmlns:a16="http://schemas.microsoft.com/office/drawing/2014/main" id="{2B1713A1-63EE-472D-A66E-3C571E2E4DE8}"/>
              </a:ext>
            </a:extLst>
          </p:cNvPr>
          <p:cNvSpPr/>
          <p:nvPr/>
        </p:nvSpPr>
        <p:spPr bwMode="auto">
          <a:xfrm flipV="1">
            <a:off x="261993" y="3911694"/>
            <a:ext cx="1126916" cy="1060179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205094-E49F-4E3F-BFDC-35451E7A1161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6" name="圆角矩形 5">
              <a:extLst>
                <a:ext uri="{FF2B5EF4-FFF2-40B4-BE49-F238E27FC236}">
                  <a16:creationId xmlns:a16="http://schemas.microsoft.com/office/drawing/2014/main" id="{CA9D2869-EFE9-4405-A21B-84A37733FC7E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F6E40C-94E1-458E-8789-58068C68413E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C757236C-329A-430B-B52B-4E6566CDE892}"/>
              </a:ext>
            </a:extLst>
          </p:cNvPr>
          <p:cNvSpPr txBox="1"/>
          <p:nvPr/>
        </p:nvSpPr>
        <p:spPr>
          <a:xfrm>
            <a:off x="533400" y="2030854"/>
            <a:ext cx="28856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然后本文分别测试了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L3 cache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 带宽受限内核在合适的情况下表现出的内存带宽。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D52DB0-B137-412C-A204-10B124751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52" y="834621"/>
            <a:ext cx="8150642" cy="590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4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6595644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Single Thread CPU Experiments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089913" y="217491"/>
            <a:ext cx="6452043" cy="449260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">
            <a:extLst>
              <a:ext uri="{FF2B5EF4-FFF2-40B4-BE49-F238E27FC236}">
                <a16:creationId xmlns:a16="http://schemas.microsoft.com/office/drawing/2014/main" id="{2B1713A1-63EE-472D-A66E-3C571E2E4DE8}"/>
              </a:ext>
            </a:extLst>
          </p:cNvPr>
          <p:cNvSpPr/>
          <p:nvPr/>
        </p:nvSpPr>
        <p:spPr bwMode="auto">
          <a:xfrm flipV="1">
            <a:off x="261993" y="3911694"/>
            <a:ext cx="1126916" cy="1060179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205094-E49F-4E3F-BFDC-35451E7A1161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6" name="圆角矩形 5">
              <a:extLst>
                <a:ext uri="{FF2B5EF4-FFF2-40B4-BE49-F238E27FC236}">
                  <a16:creationId xmlns:a16="http://schemas.microsoft.com/office/drawing/2014/main" id="{CA9D2869-EFE9-4405-A21B-84A37733FC7E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F6E40C-94E1-458E-8789-58068C68413E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CB8BB3EA-319B-4965-898C-B28419899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04" y="775624"/>
            <a:ext cx="8125818" cy="612806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9537CF1-C2C9-4585-9681-A50B0C3DB1BB}"/>
              </a:ext>
            </a:extLst>
          </p:cNvPr>
          <p:cNvSpPr txBox="1"/>
          <p:nvPr/>
        </p:nvSpPr>
        <p:spPr>
          <a:xfrm>
            <a:off x="533400" y="2030854"/>
            <a:ext cx="28856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然后本文分别测试了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L3 cache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 带宽受限内核在合适的情况下表现出的内存带宽。</a:t>
            </a:r>
          </a:p>
        </p:txBody>
      </p:sp>
    </p:spTree>
    <p:extLst>
      <p:ext uri="{BB962C8B-B14F-4D97-AF65-F5344CB8AC3E}">
        <p14:creationId xmlns:p14="http://schemas.microsoft.com/office/powerpoint/2010/main" val="191972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6595644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Single Thread CPU Experiments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089913" y="217491"/>
            <a:ext cx="6452043" cy="449260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">
            <a:extLst>
              <a:ext uri="{FF2B5EF4-FFF2-40B4-BE49-F238E27FC236}">
                <a16:creationId xmlns:a16="http://schemas.microsoft.com/office/drawing/2014/main" id="{2B1713A1-63EE-472D-A66E-3C571E2E4DE8}"/>
              </a:ext>
            </a:extLst>
          </p:cNvPr>
          <p:cNvSpPr/>
          <p:nvPr/>
        </p:nvSpPr>
        <p:spPr bwMode="auto">
          <a:xfrm flipV="1">
            <a:off x="261993" y="3911694"/>
            <a:ext cx="1126916" cy="1060179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205094-E49F-4E3F-BFDC-35451E7A1161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6" name="圆角矩形 5">
              <a:extLst>
                <a:ext uri="{FF2B5EF4-FFF2-40B4-BE49-F238E27FC236}">
                  <a16:creationId xmlns:a16="http://schemas.microsoft.com/office/drawing/2014/main" id="{CA9D2869-EFE9-4405-A21B-84A37733FC7E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F6E40C-94E1-458E-8789-58068C68413E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9537CF1-C2C9-4585-9681-A50B0C3DB1BB}"/>
              </a:ext>
            </a:extLst>
          </p:cNvPr>
          <p:cNvSpPr txBox="1"/>
          <p:nvPr/>
        </p:nvSpPr>
        <p:spPr>
          <a:xfrm>
            <a:off x="533400" y="2030854"/>
            <a:ext cx="28856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然后本文分别测试了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L3 cache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 带宽受限内核在合适的情况下表现出的内存带宽。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C24445-2D4E-4C8A-9B5E-2F8122BE6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985" y="914400"/>
            <a:ext cx="829601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7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6595644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Single Thread CPU Experiments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089913" y="217491"/>
            <a:ext cx="6452043" cy="449260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">
            <a:extLst>
              <a:ext uri="{FF2B5EF4-FFF2-40B4-BE49-F238E27FC236}">
                <a16:creationId xmlns:a16="http://schemas.microsoft.com/office/drawing/2014/main" id="{2B1713A1-63EE-472D-A66E-3C571E2E4DE8}"/>
              </a:ext>
            </a:extLst>
          </p:cNvPr>
          <p:cNvSpPr/>
          <p:nvPr/>
        </p:nvSpPr>
        <p:spPr bwMode="auto">
          <a:xfrm flipV="1">
            <a:off x="261993" y="3911694"/>
            <a:ext cx="1126916" cy="1060179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205094-E49F-4E3F-BFDC-35451E7A1161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6" name="圆角矩形 5">
              <a:extLst>
                <a:ext uri="{FF2B5EF4-FFF2-40B4-BE49-F238E27FC236}">
                  <a16:creationId xmlns:a16="http://schemas.microsoft.com/office/drawing/2014/main" id="{CA9D2869-EFE9-4405-A21B-84A37733FC7E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F6E40C-94E1-458E-8789-58068C68413E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A1CFB21-B5A1-4CBC-823E-859DDAF95A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6" y="724903"/>
            <a:ext cx="4903859" cy="34238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6E2D7A-9AFD-4F49-821A-9C4AA7EFE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814" y="2920850"/>
            <a:ext cx="5854371" cy="39371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B65B05D-998F-4DCD-8CA9-A0A1B4B10E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13" y="711536"/>
            <a:ext cx="5028264" cy="343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3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2823970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Related Work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582235" y="217492"/>
            <a:ext cx="9098662" cy="460029"/>
            <a:chOff x="2584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E8B39F2-DBB7-4CC6-8B20-2D18411E4B3A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31" name="圆角矩形 4">
              <a:extLst>
                <a:ext uri="{FF2B5EF4-FFF2-40B4-BE49-F238E27FC236}">
                  <a16:creationId xmlns:a16="http://schemas.microsoft.com/office/drawing/2014/main" id="{834F8ABA-D52D-4644-8BD0-1963DF5AF68C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763609C3-92D1-4F9D-B738-DF310D2839A8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Rectangle 1">
            <a:extLst>
              <a:ext uri="{FF2B5EF4-FFF2-40B4-BE49-F238E27FC236}">
                <a16:creationId xmlns:a16="http://schemas.microsoft.com/office/drawing/2014/main" id="{011398B6-57BC-4AAF-B545-14684E038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415" y="841431"/>
            <a:ext cx="11747169" cy="591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n"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Lessons from ONNX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rgbClr val="34495E"/>
              </a:solidFill>
              <a:effectLst/>
              <a:latin typeface="+mn-ea"/>
            </a:endParaRPr>
          </a:p>
          <a:p>
            <a:pPr marL="914400" marR="0" lvl="1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提供了多层次的可组合抽象，包括对张量、向量、内存引用及其转换的操作，不局限于框架互操作性接口。</a:t>
            </a:r>
            <a:endParaRPr lang="en-US" altLang="zh-CN" sz="2000" dirty="0">
              <a:solidFill>
                <a:srgbClr val="34495E"/>
              </a:solidFill>
              <a:latin typeface="+mn-ea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Lessons from XLA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rgbClr val="34495E"/>
              </a:solidFill>
              <a:effectLst/>
              <a:latin typeface="+mn-ea"/>
            </a:endParaRPr>
          </a:p>
          <a:p>
            <a:pPr marL="914400" marR="0" lvl="1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启发了操作如何“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know their semantics”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和“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how to transform and lower themselves”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。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4495E"/>
              </a:solidFill>
              <a:effectLst/>
              <a:latin typeface="+mn-ea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Lessons from Halide, TVM and related languages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rgbClr val="34495E"/>
              </a:solidFill>
              <a:effectLst/>
              <a:latin typeface="+mn-ea"/>
            </a:endParaRPr>
          </a:p>
          <a:p>
            <a:pPr marL="914400" marR="0" lvl="1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Fireiron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将一个操作（最初仅限于矩阵乘法）分解为更小的内核。它还可以用 手动编写的微内核实现 或 任意粒度的硬件指令 替换此类生成的内核。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34495E"/>
              </a:solidFill>
              <a:effectLst/>
              <a:latin typeface="+mn-ea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Lessons from LIFT and Combinator Languages with Rewriting Rules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rgbClr val="34495E"/>
              </a:solidFill>
              <a:effectLst/>
              <a:latin typeface="+mn-ea"/>
            </a:endParaRPr>
          </a:p>
          <a:p>
            <a:pPr marL="914400" marR="0" lvl="1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通过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MLIR 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PatternRewrite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基础设施大量使用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local rewrites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规则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34495E"/>
              </a:solidFill>
              <a:effectLst/>
              <a:latin typeface="+mn-ea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Lessons from Tensor Comprehensions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rgbClr val="34495E"/>
              </a:solidFill>
              <a:effectLst/>
              <a:latin typeface="+mn-ea"/>
            </a:endParaRPr>
          </a:p>
          <a:p>
            <a:pPr marL="914400" marR="0" lvl="1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zh-CN" altLang="en-US" sz="2000" dirty="0">
                <a:solidFill>
                  <a:srgbClr val="34495E"/>
                </a:solidFill>
                <a:latin typeface="+mn-ea"/>
              </a:rPr>
              <a:t>使用</a:t>
            </a:r>
            <a:r>
              <a:rPr lang="en-US" altLang="zh-CN" sz="2000" dirty="0">
                <a:solidFill>
                  <a:srgbClr val="34495E"/>
                </a:solidFill>
                <a:latin typeface="+mn-ea"/>
              </a:rPr>
              <a:t>IR</a:t>
            </a:r>
            <a:r>
              <a:rPr lang="zh-CN" altLang="en-US" sz="2000" dirty="0">
                <a:solidFill>
                  <a:srgbClr val="34495E"/>
                </a:solidFill>
                <a:latin typeface="+mn-ea"/>
              </a:rPr>
              <a:t>来推理较低级别的</a:t>
            </a:r>
            <a:r>
              <a:rPr lang="en-US" altLang="zh-CN" sz="2000" dirty="0">
                <a:solidFill>
                  <a:srgbClr val="34495E"/>
                </a:solidFill>
                <a:latin typeface="+mn-ea"/>
              </a:rPr>
              <a:t>rewrites</a:t>
            </a:r>
            <a:r>
              <a:rPr lang="zh-CN" altLang="en-US" sz="2000" dirty="0">
                <a:solidFill>
                  <a:srgbClr val="34495E"/>
                </a:solidFill>
                <a:latin typeface="+mn-ea"/>
              </a:rPr>
              <a:t>，以及</a:t>
            </a:r>
            <a:r>
              <a:rPr lang="en-US" altLang="zh-CN" sz="2000" dirty="0">
                <a:solidFill>
                  <a:srgbClr val="34495E"/>
                </a:solidFill>
                <a:latin typeface="+mn-ea"/>
              </a:rPr>
              <a:t>vectorization</a:t>
            </a:r>
            <a:r>
              <a:rPr lang="zh-CN" altLang="en-US" sz="2000" dirty="0">
                <a:solidFill>
                  <a:srgbClr val="34495E"/>
                </a:solidFill>
                <a:latin typeface="+mn-ea"/>
              </a:rPr>
              <a:t>、</a:t>
            </a:r>
            <a:r>
              <a:rPr lang="en-US" altLang="zh-CN" sz="2000" dirty="0">
                <a:solidFill>
                  <a:srgbClr val="34495E"/>
                </a:solidFill>
                <a:latin typeface="+mn-ea"/>
              </a:rPr>
              <a:t>register reuse</a:t>
            </a:r>
            <a:r>
              <a:rPr lang="zh-CN" altLang="en-US" sz="2000" dirty="0">
                <a:solidFill>
                  <a:srgbClr val="34495E"/>
                </a:solidFill>
                <a:latin typeface="+mn-ea"/>
              </a:rPr>
              <a:t>、</a:t>
            </a:r>
            <a:r>
              <a:rPr lang="en-US" altLang="zh-CN" sz="2000" dirty="0">
                <a:solidFill>
                  <a:srgbClr val="34495E"/>
                </a:solidFill>
                <a:latin typeface="+mn-ea"/>
              </a:rPr>
              <a:t>unrolling</a:t>
            </a:r>
            <a:r>
              <a:rPr lang="zh-CN" altLang="en-US" sz="2000" dirty="0">
                <a:solidFill>
                  <a:srgbClr val="34495E"/>
                </a:solidFill>
                <a:latin typeface="+mn-ea"/>
              </a:rPr>
              <a:t>。将更高级别的抽象与向量和寄存器级抽象相结合的 </a:t>
            </a:r>
            <a:r>
              <a:rPr lang="en-US" altLang="zh-CN" sz="2000" dirty="0">
                <a:solidFill>
                  <a:srgbClr val="34495E"/>
                </a:solidFill>
                <a:latin typeface="+mn-ea"/>
              </a:rPr>
              <a:t>SSA </a:t>
            </a:r>
            <a:r>
              <a:rPr lang="zh-CN" altLang="en-US" sz="2000" dirty="0">
                <a:solidFill>
                  <a:srgbClr val="34495E"/>
                </a:solidFill>
                <a:latin typeface="+mn-ea"/>
              </a:rPr>
              <a:t>表示。</a:t>
            </a:r>
            <a:endParaRPr lang="en-US" altLang="zh-CN" sz="2000" dirty="0">
              <a:solidFill>
                <a:srgbClr val="34495E"/>
              </a:solidFill>
              <a:latin typeface="+mn-ea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Lessons from Polyhedral compilers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rgbClr val="34495E"/>
              </a:solidFill>
              <a:effectLst/>
              <a:latin typeface="+mn-ea"/>
            </a:endParaRPr>
          </a:p>
          <a:p>
            <a:pPr marL="914400" marR="0" lvl="1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zh-CN" altLang="en-US" sz="2000" dirty="0">
                <a:solidFill>
                  <a:srgbClr val="34495E"/>
                </a:solidFill>
                <a:latin typeface="+mn-ea"/>
              </a:rPr>
              <a:t>通过</a:t>
            </a:r>
            <a:r>
              <a:rPr lang="en-US" altLang="zh-CN" sz="2000" dirty="0">
                <a:solidFill>
                  <a:srgbClr val="34495E"/>
                </a:solidFill>
                <a:latin typeface="+mn-ea"/>
              </a:rPr>
              <a:t>attributes</a:t>
            </a:r>
            <a:r>
              <a:rPr lang="zh-CN" altLang="en-US" sz="2000" dirty="0">
                <a:solidFill>
                  <a:srgbClr val="34495E"/>
                </a:solidFill>
                <a:latin typeface="+mn-ea"/>
              </a:rPr>
              <a:t>和</a:t>
            </a:r>
            <a:r>
              <a:rPr lang="en-US" altLang="zh-CN" sz="2000" dirty="0">
                <a:solidFill>
                  <a:srgbClr val="34495E"/>
                </a:solidFill>
                <a:latin typeface="+mn-ea"/>
              </a:rPr>
              <a:t>regions</a:t>
            </a:r>
            <a:r>
              <a:rPr lang="zh-CN" altLang="en-US" sz="2000" dirty="0">
                <a:solidFill>
                  <a:srgbClr val="34495E"/>
                </a:solidFill>
                <a:latin typeface="+mn-ea"/>
              </a:rPr>
              <a:t>将多面体表示嵌入到</a:t>
            </a:r>
            <a:r>
              <a:rPr lang="en-US" altLang="zh-CN" sz="2000" dirty="0">
                <a:solidFill>
                  <a:srgbClr val="34495E"/>
                </a:solidFill>
                <a:latin typeface="+mn-ea"/>
              </a:rPr>
              <a:t>SSA</a:t>
            </a:r>
            <a:r>
              <a:rPr lang="zh-CN" altLang="en-US" sz="2000" dirty="0">
                <a:solidFill>
                  <a:srgbClr val="34495E"/>
                </a:solidFill>
                <a:latin typeface="+mn-ea"/>
              </a:rPr>
              <a:t>形式中，促进多面体和基于</a:t>
            </a:r>
            <a:r>
              <a:rPr lang="en-US" altLang="zh-CN" sz="2000" dirty="0">
                <a:solidFill>
                  <a:srgbClr val="34495E"/>
                </a:solidFill>
                <a:latin typeface="+mn-ea"/>
              </a:rPr>
              <a:t>SSA</a:t>
            </a:r>
            <a:r>
              <a:rPr lang="zh-CN" altLang="en-US" sz="2000" dirty="0">
                <a:solidFill>
                  <a:srgbClr val="34495E"/>
                </a:solidFill>
                <a:latin typeface="+mn-ea"/>
              </a:rPr>
              <a:t>的转换的结合。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34495E"/>
              </a:solidFill>
              <a:effectLst/>
              <a:latin typeface="+mn-ea"/>
            </a:endParaRPr>
          </a:p>
          <a:p>
            <a:pPr marL="914400" marR="0" lvl="1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34495E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651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07"/>
    </mc:Choice>
    <mc:Fallback xmlns="">
      <p:transition spd="slow" advTm="32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2355124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113388" y="217492"/>
            <a:ext cx="9567509" cy="449259"/>
            <a:chOff x="2584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E8B39F2-DBB7-4CC6-8B20-2D18411E4B3A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31" name="圆角矩形 4">
              <a:extLst>
                <a:ext uri="{FF2B5EF4-FFF2-40B4-BE49-F238E27FC236}">
                  <a16:creationId xmlns:a16="http://schemas.microsoft.com/office/drawing/2014/main" id="{834F8ABA-D52D-4644-8BD0-1963DF5AF68C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763609C3-92D1-4F9D-B738-DF310D2839A8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8E246F78-70B9-4318-914F-BECC805EA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553" y="981241"/>
            <a:ext cx="11493382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本文介绍了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支持 MLIR中张量代码生成的 可组合多级中间表示和变换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(the composable multi-level intermediate representation and transformations)。这项工作在很大程度上利用MLIR的渐进式设计原则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。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34495E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34495E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该方法的特点是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transformation-oriented IR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：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34495E"/>
              </a:solidFill>
              <a:effectLst/>
              <a:latin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取消对低级IR的合法性分析和适用性检查，系统地使用精心设计的抽象的渐进分解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，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最终的设计是模块化的，并且在构建时考虑了可选性</a:t>
            </a:r>
            <a:endParaRPr lang="en-US" altLang="zh-CN" sz="2400" dirty="0">
              <a:solidFill>
                <a:srgbClr val="34495E"/>
              </a:solidFill>
              <a:latin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抽象跨越数据结构和控制流，具有功能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SSA 形式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)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和命令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side-effecting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)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语义</a:t>
            </a:r>
            <a:endParaRPr lang="en-US" altLang="zh-CN" sz="2400" dirty="0">
              <a:solidFill>
                <a:srgbClr val="34495E"/>
              </a:solidFill>
              <a:latin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可以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充当可重定向张量编译器的通用构建块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34495E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34495E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transformations被系统地应用为声明模式的组合。这允许实现高级形式的pass fusion，可以缓解phase-ordering问题。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089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07"/>
    </mc:Choice>
    <mc:Fallback xmlns="">
      <p:transition spd="slow" advTm="32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2355124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113388" y="217492"/>
            <a:ext cx="9567509" cy="449259"/>
            <a:chOff x="2584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E8B39F2-DBB7-4CC6-8B20-2D18411E4B3A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31" name="圆角矩形 4">
              <a:extLst>
                <a:ext uri="{FF2B5EF4-FFF2-40B4-BE49-F238E27FC236}">
                  <a16:creationId xmlns:a16="http://schemas.microsoft.com/office/drawing/2014/main" id="{834F8ABA-D52D-4644-8BD0-1963DF5AF68C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763609C3-92D1-4F9D-B738-DF310D2839A8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8E246F78-70B9-4318-914F-BECC805EA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035" y="1351507"/>
            <a:ext cx="11493382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Transformation-Oriented IR Design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三个考虑指标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：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34495E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34495E"/>
              </a:solidFill>
              <a:effectLst/>
              <a:latin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zh-CN" sz="2400" dirty="0">
                <a:solidFill>
                  <a:srgbClr val="34495E"/>
                </a:solidFill>
                <a:latin typeface="+mn-ea"/>
              </a:rPr>
              <a:t>Legality</a:t>
            </a: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，即在不改变观察到的程序语义的情况下可以应用哪些转换？合法性条件通常通过静态分析来检查。</a:t>
            </a:r>
            <a:endParaRPr lang="en-US" altLang="zh-CN" sz="2400" dirty="0">
              <a:solidFill>
                <a:srgbClr val="34495E"/>
              </a:solidFill>
              <a:latin typeface="+mn-ea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sz="2400" dirty="0">
              <a:solidFill>
                <a:srgbClr val="34495E"/>
              </a:solidFill>
              <a:latin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zh-CN" sz="2400" dirty="0">
                <a:solidFill>
                  <a:srgbClr val="34495E"/>
                </a:solidFill>
                <a:latin typeface="+mn-ea"/>
              </a:rPr>
              <a:t>Applicability</a:t>
            </a: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，即用于查找应用转换位置的 </a:t>
            </a:r>
            <a:r>
              <a:rPr lang="en-US" altLang="zh-CN" sz="2400" dirty="0">
                <a:solidFill>
                  <a:srgbClr val="34495E"/>
                </a:solidFill>
                <a:latin typeface="+mn-ea"/>
              </a:rPr>
              <a:t>IR </a:t>
            </a: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匹配过程有多复杂？应用转换后 </a:t>
            </a:r>
            <a:r>
              <a:rPr lang="en-US" altLang="zh-CN" sz="2400" dirty="0">
                <a:solidFill>
                  <a:srgbClr val="34495E"/>
                </a:solidFill>
                <a:latin typeface="+mn-ea"/>
              </a:rPr>
              <a:t>IR </a:t>
            </a: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变得多复杂？</a:t>
            </a:r>
            <a:endParaRPr lang="en-US" altLang="zh-CN" sz="2400" dirty="0">
              <a:solidFill>
                <a:srgbClr val="34495E"/>
              </a:solidFill>
              <a:latin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lang="en-US" altLang="zh-CN" sz="2400" dirty="0">
              <a:solidFill>
                <a:srgbClr val="34495E"/>
              </a:solidFill>
              <a:latin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zh-CN" sz="2400" dirty="0">
                <a:solidFill>
                  <a:srgbClr val="34495E"/>
                </a:solidFill>
                <a:latin typeface="+mn-ea"/>
              </a:rPr>
              <a:t>Profitability</a:t>
            </a: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，即哪些转换被认为对给定指标有益？例如，</a:t>
            </a:r>
            <a:r>
              <a:rPr lang="en-US" altLang="zh-CN" sz="2400" dirty="0">
                <a:solidFill>
                  <a:srgbClr val="34495E"/>
                </a:solidFill>
                <a:latin typeface="+mn-ea"/>
              </a:rPr>
              <a:t>polyhedral compilers</a:t>
            </a: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通常专注于寻找目标函数以最小化，而</a:t>
            </a:r>
            <a:r>
              <a:rPr lang="en-US" altLang="zh-CN" sz="2400" dirty="0">
                <a:solidFill>
                  <a:srgbClr val="34495E"/>
                </a:solidFill>
                <a:latin typeface="+mn-ea"/>
              </a:rPr>
              <a:t>auto-tuners</a:t>
            </a:r>
            <a:r>
              <a:rPr lang="zh-CN" altLang="en-US" sz="2400" dirty="0">
                <a:solidFill>
                  <a:srgbClr val="34495E"/>
                </a:solidFill>
                <a:latin typeface="+mn-ea"/>
              </a:rPr>
              <a:t>依赖于学习的性能模型来加速搜索。</a:t>
            </a:r>
            <a:endParaRPr lang="en-US" altLang="zh-CN" sz="2400" dirty="0">
              <a:solidFill>
                <a:srgbClr val="34495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333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07"/>
    </mc:Choice>
    <mc:Fallback xmlns="">
      <p:transition spd="slow" advTm="32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5E002E91-0852-48C1-A3AC-A65389475EDE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网站：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https://iree-org.github.io/iree/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613316-8CDD-4C73-B7A5-87D7D523D99C}"/>
              </a:ext>
            </a:extLst>
          </p:cNvPr>
          <p:cNvSpPr txBox="1"/>
          <p:nvPr/>
        </p:nvSpPr>
        <p:spPr>
          <a:xfrm>
            <a:off x="817386" y="144940"/>
            <a:ext cx="158888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👻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IREE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70774DC-C1E1-4D36-8CF1-F173A6D0454E}"/>
              </a:ext>
            </a:extLst>
          </p:cNvPr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8" name="圆角矩形 3">
              <a:extLst>
                <a:ext uri="{FF2B5EF4-FFF2-40B4-BE49-F238E27FC236}">
                  <a16:creationId xmlns:a16="http://schemas.microsoft.com/office/drawing/2014/main" id="{94167609-D8BB-48F2-8F3B-095365CD6561}"/>
                </a:ext>
              </a:extLst>
            </p:cNvPr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7">
              <a:extLst>
                <a:ext uri="{FF2B5EF4-FFF2-40B4-BE49-F238E27FC236}">
                  <a16:creationId xmlns:a16="http://schemas.microsoft.com/office/drawing/2014/main" id="{DF60C063-C010-4E25-94B1-4942619BE9C5}"/>
                </a:ext>
              </a:extLst>
            </p:cNvPr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圆角矩形 4">
            <a:extLst>
              <a:ext uri="{FF2B5EF4-FFF2-40B4-BE49-F238E27FC236}">
                <a16:creationId xmlns:a16="http://schemas.microsoft.com/office/drawing/2014/main" id="{9447C789-6909-4854-872D-B8740FB92323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01A7A0-B433-4A28-92CF-CA7C5E441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83" y="0"/>
            <a:ext cx="6286500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7A0D718-C2CB-495F-8A2D-67F300B8F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" y="1467235"/>
            <a:ext cx="5423684" cy="4422389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7FF83B0B-906A-49C3-9A31-D3E4FCF50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0892"/>
            <a:ext cx="44697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IREE Compiler (LLVM Target)</a:t>
            </a:r>
            <a:endParaRPr lang="en-US" altLang="zh-CN" sz="2400" dirty="0">
              <a:solidFill>
                <a:srgbClr val="34495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594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0"/>
    </mc:Choice>
    <mc:Fallback xmlns="">
      <p:transition spd="slow" advTm="88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7"/>
            <a:ext cx="12192000" cy="2426618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0800000">
            <a:off x="0" y="2493941"/>
            <a:ext cx="12192000" cy="70698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600604" y="3727308"/>
            <a:ext cx="69907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感谢倾听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23851" y="-24013"/>
            <a:ext cx="11544299" cy="315470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19900" b="1" dirty="0">
                <a:solidFill>
                  <a:schemeClr val="bg1">
                    <a:alpha val="10000"/>
                  </a:schemeClr>
                </a:solidFill>
              </a:rPr>
              <a:t>THANKS</a:t>
            </a:r>
            <a:endParaRPr lang="zh-CN" altLang="en-US" sz="19900" b="1" dirty="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F9524D-A129-4099-8427-BF8B17515BCE}"/>
              </a:ext>
            </a:extLst>
          </p:cNvPr>
          <p:cNvSpPr/>
          <p:nvPr/>
        </p:nvSpPr>
        <p:spPr>
          <a:xfrm>
            <a:off x="0" y="6309360"/>
            <a:ext cx="12192000" cy="564280"/>
          </a:xfrm>
          <a:prstGeom prst="rect">
            <a:avLst/>
          </a:prstGeom>
          <a:solidFill>
            <a:srgbClr val="1A6D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CC14D3-47A9-4B5C-9A62-2635CD5810FC}"/>
              </a:ext>
            </a:extLst>
          </p:cNvPr>
          <p:cNvSpPr txBox="1"/>
          <p:nvPr/>
        </p:nvSpPr>
        <p:spPr>
          <a:xfrm>
            <a:off x="4775834" y="6406834"/>
            <a:ext cx="264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汇报人：阮庭峰</a:t>
            </a:r>
          </a:p>
        </p:txBody>
      </p:sp>
    </p:spTree>
    <p:extLst>
      <p:ext uri="{BB962C8B-B14F-4D97-AF65-F5344CB8AC3E}">
        <p14:creationId xmlns:p14="http://schemas.microsoft.com/office/powerpoint/2010/main" val="18927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2"/>
    </mc:Choice>
    <mc:Fallback xmlns="">
      <p:transition advTm="15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207677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835043" y="217492"/>
            <a:ext cx="9845854" cy="507412"/>
            <a:chOff x="2584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E8B39F2-DBB7-4CC6-8B20-2D18411E4B3A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31" name="圆角矩形 4">
              <a:extLst>
                <a:ext uri="{FF2B5EF4-FFF2-40B4-BE49-F238E27FC236}">
                  <a16:creationId xmlns:a16="http://schemas.microsoft.com/office/drawing/2014/main" id="{834F8ABA-D52D-4644-8BD0-1963DF5AF68C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763609C3-92D1-4F9D-B738-DF310D2839A8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8" name="文本框 97">
            <a:extLst>
              <a:ext uri="{FF2B5EF4-FFF2-40B4-BE49-F238E27FC236}">
                <a16:creationId xmlns:a16="http://schemas.microsoft.com/office/drawing/2014/main" id="{7D5C5548-EBB8-4ECF-8B4C-FD92347DE797}"/>
              </a:ext>
            </a:extLst>
          </p:cNvPr>
          <p:cNvSpPr txBox="1"/>
          <p:nvPr/>
        </p:nvSpPr>
        <p:spPr>
          <a:xfrm>
            <a:off x="65706" y="858000"/>
            <a:ext cx="117563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在硬件上实现</a:t>
            </a:r>
            <a:r>
              <a:rPr lang="en-US" altLang="zh-CN" sz="2400" dirty="0"/>
              <a:t>idea</a:t>
            </a:r>
            <a:r>
              <a:rPr lang="zh-CN" altLang="en-US" sz="2400" dirty="0"/>
              <a:t>需要大量的步骤且很复杂。所用到的软件栈包含各种技术，像</a:t>
            </a:r>
            <a:r>
              <a:rPr lang="en-US" altLang="zh-CN" sz="2400" dirty="0"/>
              <a:t>ML frameworks</a:t>
            </a:r>
            <a:r>
              <a:rPr lang="zh-CN" altLang="en-US" sz="2400" dirty="0"/>
              <a:t>、</a:t>
            </a:r>
            <a:r>
              <a:rPr lang="en-US" altLang="zh-CN" sz="2400" dirty="0"/>
              <a:t>programmer language</a:t>
            </a:r>
            <a:r>
              <a:rPr lang="zh-CN" altLang="en-US" sz="2400" dirty="0"/>
              <a:t>、</a:t>
            </a:r>
            <a:r>
              <a:rPr lang="en-US" altLang="zh-CN" sz="2400" dirty="0"/>
              <a:t>communication and compute libraries</a:t>
            </a:r>
            <a:r>
              <a:rPr lang="zh-CN" altLang="en-US" sz="2400" dirty="0"/>
              <a:t>、</a:t>
            </a:r>
            <a:r>
              <a:rPr lang="en-US" altLang="zh-CN" sz="2400" dirty="0"/>
              <a:t>domain-specific compiler</a:t>
            </a:r>
            <a:r>
              <a:rPr lang="zh-CN" altLang="en-US" sz="2400" dirty="0"/>
              <a:t>。但这些软件栈在建立时都各自孤立：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B4E0AD-1014-43EA-881B-D5985F258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072" r="164"/>
          <a:stretch/>
        </p:blipFill>
        <p:spPr>
          <a:xfrm>
            <a:off x="0" y="2063366"/>
            <a:ext cx="9857148" cy="47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3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07"/>
    </mc:Choice>
    <mc:Fallback xmlns="">
      <p:transition spd="slow" advTm="32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207677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835043" y="217492"/>
            <a:ext cx="9845854" cy="507412"/>
            <a:chOff x="2584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E8B39F2-DBB7-4CC6-8B20-2D18411E4B3A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31" name="圆角矩形 4">
              <a:extLst>
                <a:ext uri="{FF2B5EF4-FFF2-40B4-BE49-F238E27FC236}">
                  <a16:creationId xmlns:a16="http://schemas.microsoft.com/office/drawing/2014/main" id="{834F8ABA-D52D-4644-8BD0-1963DF5AF68C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763609C3-92D1-4F9D-B738-DF310D2839A8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9F50BB50-500A-4BAD-8277-93F180973855}"/>
              </a:ext>
            </a:extLst>
          </p:cNvPr>
          <p:cNvGrpSpPr/>
          <p:nvPr/>
        </p:nvGrpSpPr>
        <p:grpSpPr>
          <a:xfrm>
            <a:off x="-784217" y="750303"/>
            <a:ext cx="12361078" cy="6858000"/>
            <a:chOff x="5541" y="0"/>
            <a:chExt cx="12192000" cy="685800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F1A0C882-09E0-4349-9916-EF6DF460D6F1}"/>
                </a:ext>
              </a:extLst>
            </p:cNvPr>
            <p:cNvSpPr/>
            <p:nvPr/>
          </p:nvSpPr>
          <p:spPr>
            <a:xfrm>
              <a:off x="5541" y="0"/>
              <a:ext cx="12192000" cy="68580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+mn-ea"/>
              </a:endParaRPr>
            </a:p>
          </p:txBody>
        </p:sp>
        <p:sp>
          <p:nvSpPr>
            <p:cNvPr id="67" name="右中括号 66">
              <a:extLst>
                <a:ext uri="{FF2B5EF4-FFF2-40B4-BE49-F238E27FC236}">
                  <a16:creationId xmlns:a16="http://schemas.microsoft.com/office/drawing/2014/main" id="{4260925A-9B36-4D46-BFAB-09F611F92440}"/>
                </a:ext>
              </a:extLst>
            </p:cNvPr>
            <p:cNvSpPr/>
            <p:nvPr/>
          </p:nvSpPr>
          <p:spPr>
            <a:xfrm rot="10800000">
              <a:off x="6776698" y="1502081"/>
              <a:ext cx="642686" cy="1525473"/>
            </a:xfrm>
            <a:prstGeom prst="rightBracket">
              <a:avLst>
                <a:gd name="adj" fmla="val 96046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+mn-ea"/>
              </a:endParaRPr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AE892BC9-2E17-4B68-8206-D33FA3301D70}"/>
                </a:ext>
              </a:extLst>
            </p:cNvPr>
            <p:cNvGrpSpPr/>
            <p:nvPr/>
          </p:nvGrpSpPr>
          <p:grpSpPr>
            <a:xfrm>
              <a:off x="3879447" y="1918193"/>
              <a:ext cx="2677470" cy="769652"/>
              <a:chOff x="1299028" y="2575125"/>
              <a:chExt cx="2677470" cy="769652"/>
            </a:xfrm>
          </p:grpSpPr>
          <p:sp>
            <p:nvSpPr>
              <p:cNvPr id="79" name="矩形: 圆角 78">
                <a:extLst>
                  <a:ext uri="{FF2B5EF4-FFF2-40B4-BE49-F238E27FC236}">
                    <a16:creationId xmlns:a16="http://schemas.microsoft.com/office/drawing/2014/main" id="{3B8315D6-BCCF-4631-888A-044056D67CCC}"/>
                  </a:ext>
                </a:extLst>
              </p:cNvPr>
              <p:cNvSpPr/>
              <p:nvPr/>
            </p:nvSpPr>
            <p:spPr>
              <a:xfrm>
                <a:off x="1299028" y="2575125"/>
                <a:ext cx="2677470" cy="76965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+mn-ea"/>
                </a:endParaRPr>
              </a:p>
            </p:txBody>
          </p: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3606AB9D-B7EE-4A62-9447-1EBB558179C5}"/>
                  </a:ext>
                </a:extLst>
              </p:cNvPr>
              <p:cNvSpPr txBox="1"/>
              <p:nvPr/>
            </p:nvSpPr>
            <p:spPr>
              <a:xfrm>
                <a:off x="1628598" y="2668988"/>
                <a:ext cx="1821408" cy="581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/>
              <a:p>
                <a:pPr algn="ctr">
                  <a:buSzPct val="25000"/>
                </a:pPr>
                <a:endParaRPr lang="en-US" altLang="zh-CN" dirty="0">
                  <a:latin typeface="+mn-ea"/>
                </a:endParaRPr>
              </a:p>
            </p:txBody>
          </p:sp>
        </p:grpSp>
        <p:sp>
          <p:nvSpPr>
            <p:cNvPr id="69" name="右中括号 68">
              <a:extLst>
                <a:ext uri="{FF2B5EF4-FFF2-40B4-BE49-F238E27FC236}">
                  <a16:creationId xmlns:a16="http://schemas.microsoft.com/office/drawing/2014/main" id="{200B9649-2795-40C2-AF56-9AFEE37BD1D5}"/>
                </a:ext>
              </a:extLst>
            </p:cNvPr>
            <p:cNvSpPr/>
            <p:nvPr/>
          </p:nvSpPr>
          <p:spPr>
            <a:xfrm rot="10800000">
              <a:off x="3236761" y="2330604"/>
              <a:ext cx="642686" cy="2698595"/>
            </a:xfrm>
            <a:prstGeom prst="rightBracket">
              <a:avLst>
                <a:gd name="adj" fmla="val 96046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+mn-ea"/>
              </a:endParaRPr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D8B42001-804E-4A83-8FF0-E62D72F61843}"/>
                </a:ext>
              </a:extLst>
            </p:cNvPr>
            <p:cNvCxnSpPr>
              <a:cxnSpLocks/>
            </p:cNvCxnSpPr>
            <p:nvPr/>
          </p:nvCxnSpPr>
          <p:spPr>
            <a:xfrm>
              <a:off x="2180188" y="3534117"/>
              <a:ext cx="105657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3006894F-FAC5-4B3E-A7FF-2B1E2EEC8959}"/>
                </a:ext>
              </a:extLst>
            </p:cNvPr>
            <p:cNvGrpSpPr/>
            <p:nvPr/>
          </p:nvGrpSpPr>
          <p:grpSpPr>
            <a:xfrm>
              <a:off x="3879447" y="4623539"/>
              <a:ext cx="4517617" cy="810181"/>
              <a:chOff x="1299028" y="2575124"/>
              <a:chExt cx="4517617" cy="810181"/>
            </a:xfrm>
          </p:grpSpPr>
          <p:sp>
            <p:nvSpPr>
              <p:cNvPr id="77" name="矩形: 圆角 76">
                <a:extLst>
                  <a:ext uri="{FF2B5EF4-FFF2-40B4-BE49-F238E27FC236}">
                    <a16:creationId xmlns:a16="http://schemas.microsoft.com/office/drawing/2014/main" id="{CB24E53D-EAF7-4A71-BD46-456D8433B15A}"/>
                  </a:ext>
                </a:extLst>
              </p:cNvPr>
              <p:cNvSpPr/>
              <p:nvPr/>
            </p:nvSpPr>
            <p:spPr>
              <a:xfrm>
                <a:off x="1299028" y="2575124"/>
                <a:ext cx="4517617" cy="81018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+mn-ea"/>
                </a:endParaRPr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D5AC3D4E-0EBE-462F-A4F5-5AAB7BAA6D11}"/>
                  </a:ext>
                </a:extLst>
              </p:cNvPr>
              <p:cNvSpPr txBox="1"/>
              <p:nvPr/>
            </p:nvSpPr>
            <p:spPr>
              <a:xfrm>
                <a:off x="1514089" y="2668988"/>
                <a:ext cx="3871216" cy="581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zh-CN" altLang="en-US" dirty="0">
                    <a:latin typeface="+mn-ea"/>
                  </a:rPr>
                  <a:t>缺乏特定的</a:t>
                </a:r>
                <a:r>
                  <a:rPr lang="en-US" altLang="zh-CN" dirty="0">
                    <a:latin typeface="+mn-ea"/>
                  </a:rPr>
                  <a:t>infrastructure</a:t>
                </a:r>
                <a:r>
                  <a:rPr lang="zh-CN" altLang="en-US" dirty="0">
                    <a:latin typeface="+mn-ea"/>
                  </a:rPr>
                  <a:t>来支持这些</a:t>
                </a:r>
                <a:r>
                  <a:rPr lang="en-US" altLang="zh-CN" dirty="0">
                    <a:latin typeface="+mn-ea"/>
                  </a:rPr>
                  <a:t>domain-specific compilers</a:t>
                </a:r>
              </a:p>
            </p:txBody>
          </p:sp>
        </p:grpSp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50BD3EAD-460C-44BB-98CA-A78B656C37DA}"/>
                </a:ext>
              </a:extLst>
            </p:cNvPr>
            <p:cNvSpPr/>
            <p:nvPr/>
          </p:nvSpPr>
          <p:spPr>
            <a:xfrm>
              <a:off x="7199604" y="1174230"/>
              <a:ext cx="3231219" cy="8220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+mn-ea"/>
              </a:endParaRPr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6776D6C0-853B-4C5B-8010-7195319C7267}"/>
                </a:ext>
              </a:extLst>
            </p:cNvPr>
            <p:cNvSpPr/>
            <p:nvPr/>
          </p:nvSpPr>
          <p:spPr>
            <a:xfrm>
              <a:off x="7199604" y="2545006"/>
              <a:ext cx="3231219" cy="8220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+mn-ea"/>
              </a:endParaRPr>
            </a:p>
          </p:txBody>
        </p: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926292F0-3619-4717-8340-F14D1D23FF69}"/>
                </a:ext>
              </a:extLst>
            </p:cNvPr>
            <p:cNvCxnSpPr>
              <a:cxnSpLocks/>
            </p:cNvCxnSpPr>
            <p:nvPr/>
          </p:nvCxnSpPr>
          <p:spPr>
            <a:xfrm>
              <a:off x="6556917" y="2321421"/>
              <a:ext cx="21978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8D775BE6-B6D6-4737-A76C-342A39FE3D7B}"/>
              </a:ext>
            </a:extLst>
          </p:cNvPr>
          <p:cNvSpPr/>
          <p:nvPr/>
        </p:nvSpPr>
        <p:spPr>
          <a:xfrm>
            <a:off x="448882" y="3728140"/>
            <a:ext cx="1780077" cy="111990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25000"/>
            </a:pPr>
            <a:r>
              <a:rPr lang="en-US" altLang="zh-CN" sz="2000" dirty="0">
                <a:latin typeface="+mn-ea"/>
              </a:rPr>
              <a:t>Supporting </a:t>
            </a:r>
          </a:p>
          <a:p>
            <a:pPr algn="ctr">
              <a:buSzPct val="25000"/>
            </a:pPr>
            <a:r>
              <a:rPr lang="en-US" altLang="zh-CN" sz="2000" dirty="0">
                <a:latin typeface="+mn-ea"/>
              </a:rPr>
              <a:t>text here.</a:t>
            </a:r>
          </a:p>
          <a:p>
            <a:pPr algn="ctr"/>
            <a:endParaRPr lang="zh-CN" altLang="en-US" sz="2000" dirty="0">
              <a:latin typeface="+mn-ea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BED98AB8-40A2-4641-BFB7-C2459E021259}"/>
              </a:ext>
            </a:extLst>
          </p:cNvPr>
          <p:cNvSpPr txBox="1"/>
          <p:nvPr/>
        </p:nvSpPr>
        <p:spPr>
          <a:xfrm>
            <a:off x="493293" y="3993457"/>
            <a:ext cx="1489513" cy="5819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algn="ctr">
              <a:buSzPct val="25000"/>
            </a:pPr>
            <a:r>
              <a:rPr lang="zh-CN" altLang="en-US" dirty="0">
                <a:latin typeface="+mn-ea"/>
              </a:rPr>
              <a:t>主要问题</a:t>
            </a:r>
            <a:endParaRPr lang="en-US" altLang="zh-CN" dirty="0">
              <a:latin typeface="+mn-ea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1E1AAD97-2EA7-4F23-90B8-1574A552D965}"/>
              </a:ext>
            </a:extLst>
          </p:cNvPr>
          <p:cNvSpPr txBox="1"/>
          <p:nvPr/>
        </p:nvSpPr>
        <p:spPr>
          <a:xfrm>
            <a:off x="7008371" y="3472662"/>
            <a:ext cx="2278512" cy="5819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algn="ctr">
              <a:buSzPct val="25000"/>
            </a:pPr>
            <a:r>
              <a:rPr lang="zh-CN" altLang="en-US" dirty="0">
                <a:latin typeface="+mn-ea"/>
              </a:rPr>
              <a:t>从低层级</a:t>
            </a:r>
            <a:r>
              <a:rPr lang="en-US" altLang="zh-CN" dirty="0">
                <a:latin typeface="+mn-ea"/>
              </a:rPr>
              <a:t>IR</a:t>
            </a:r>
            <a:r>
              <a:rPr lang="zh-CN" altLang="en-US" dirty="0">
                <a:latin typeface="+mn-ea"/>
              </a:rPr>
              <a:t>重建高层级语义信息加剧了</a:t>
            </a:r>
            <a:r>
              <a:rPr lang="en-US" altLang="zh-CN" dirty="0">
                <a:latin typeface="+mn-ea"/>
              </a:rPr>
              <a:t>phase-ordering</a:t>
            </a:r>
            <a:r>
              <a:rPr lang="zh-CN" altLang="en-US" dirty="0">
                <a:latin typeface="+mn-ea"/>
              </a:rPr>
              <a:t>问题</a:t>
            </a:r>
            <a:endParaRPr lang="en-US" altLang="zh-CN" dirty="0">
              <a:latin typeface="+mn-ea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396DA57-F95C-4C38-8BCA-8CED35A7FF06}"/>
              </a:ext>
            </a:extLst>
          </p:cNvPr>
          <p:cNvSpPr txBox="1"/>
          <p:nvPr/>
        </p:nvSpPr>
        <p:spPr>
          <a:xfrm>
            <a:off x="6876139" y="2039307"/>
            <a:ext cx="2278512" cy="5819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algn="ctr">
              <a:buSzPct val="25000"/>
            </a:pPr>
            <a:r>
              <a:rPr lang="zh-CN" altLang="en-US" dirty="0">
                <a:latin typeface="+mn-ea"/>
              </a:rPr>
              <a:t>会丢失高层级</a:t>
            </a:r>
            <a:r>
              <a:rPr lang="en-US" altLang="zh-CN" dirty="0">
                <a:latin typeface="+mn-ea"/>
              </a:rPr>
              <a:t>IR</a:t>
            </a:r>
            <a:r>
              <a:rPr lang="zh-CN" altLang="en-US" dirty="0">
                <a:latin typeface="+mn-ea"/>
              </a:rPr>
              <a:t>信息</a:t>
            </a:r>
            <a:endParaRPr lang="en-US" altLang="zh-CN" dirty="0">
              <a:latin typeface="+mn-ea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A14DD68E-A5B2-4FCE-A944-6E6D7ACAE957}"/>
              </a:ext>
            </a:extLst>
          </p:cNvPr>
          <p:cNvSpPr txBox="1"/>
          <p:nvPr/>
        </p:nvSpPr>
        <p:spPr>
          <a:xfrm>
            <a:off x="65706" y="858000"/>
            <a:ext cx="117563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当前主流的</a:t>
            </a:r>
            <a:r>
              <a:rPr lang="en-US" altLang="zh-CN" sz="2400" dirty="0"/>
              <a:t>ML compiler</a:t>
            </a:r>
            <a:r>
              <a:rPr lang="zh-CN" altLang="en-US" sz="2400" dirty="0"/>
              <a:t>很多都是</a:t>
            </a:r>
            <a:r>
              <a:rPr lang="en-US" altLang="zh-CN" sz="2400" dirty="0"/>
              <a:t>lower</a:t>
            </a:r>
            <a:r>
              <a:rPr lang="zh-CN" altLang="en-US" sz="2400" dirty="0"/>
              <a:t>到</a:t>
            </a:r>
            <a:r>
              <a:rPr lang="en-US" altLang="zh-CN" sz="2400" dirty="0"/>
              <a:t>LLVM IR</a:t>
            </a:r>
            <a:r>
              <a:rPr lang="zh-CN" altLang="en-US" sz="2400" dirty="0"/>
              <a:t>，再借助</a:t>
            </a:r>
            <a:r>
              <a:rPr lang="en-US" altLang="zh-CN" sz="2400" dirty="0"/>
              <a:t>LLVM</a:t>
            </a:r>
            <a:r>
              <a:rPr lang="zh-CN" altLang="en-US" sz="2400" dirty="0"/>
              <a:t>进行编译。而上层的编译器一般用</a:t>
            </a:r>
            <a:r>
              <a:rPr lang="en-US" altLang="zh-CN" sz="2400" dirty="0"/>
              <a:t>XLA</a:t>
            </a:r>
            <a:r>
              <a:rPr lang="zh-CN" altLang="en-US" sz="2400" dirty="0"/>
              <a:t>、</a:t>
            </a:r>
            <a:r>
              <a:rPr lang="en-US" altLang="zh-CN" sz="2400" dirty="0"/>
              <a:t>TVM</a:t>
            </a:r>
            <a:r>
              <a:rPr lang="zh-CN" altLang="en-US" sz="2400" dirty="0"/>
              <a:t>、</a:t>
            </a:r>
            <a:r>
              <a:rPr lang="en-US" altLang="zh-CN" sz="2400" dirty="0"/>
              <a:t>Halide</a:t>
            </a:r>
            <a:r>
              <a:rPr lang="zh-CN" altLang="en-US" sz="2400" dirty="0"/>
              <a:t>、</a:t>
            </a:r>
            <a:r>
              <a:rPr lang="en-US" altLang="zh-CN" sz="2400" dirty="0"/>
              <a:t>TACO</a:t>
            </a:r>
            <a:r>
              <a:rPr lang="zh-CN" altLang="en-US" sz="2400" dirty="0"/>
              <a:t>、</a:t>
            </a:r>
            <a:r>
              <a:rPr lang="en-US" altLang="zh-CN" sz="2400" dirty="0"/>
              <a:t>polyhedral compilers</a:t>
            </a:r>
            <a:r>
              <a:rPr lang="zh-CN" altLang="en-US" sz="2400" dirty="0"/>
              <a:t>，这些</a:t>
            </a:r>
            <a:r>
              <a:rPr lang="en-US" altLang="zh-CN" sz="2400" dirty="0"/>
              <a:t>compiler</a:t>
            </a:r>
            <a:r>
              <a:rPr lang="zh-CN" altLang="en-US" sz="2400" dirty="0"/>
              <a:t>各有所长。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61D87A5A-0A5F-44E7-8956-7D9305AF51E4}"/>
              </a:ext>
            </a:extLst>
          </p:cNvPr>
          <p:cNvSpPr txBox="1"/>
          <p:nvPr/>
        </p:nvSpPr>
        <p:spPr>
          <a:xfrm>
            <a:off x="3217096" y="2591657"/>
            <a:ext cx="27783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面向用户的抽象表示和进行</a:t>
            </a:r>
            <a:r>
              <a:rPr lang="en-US" altLang="zh-CN" dirty="0"/>
              <a:t>transformation</a:t>
            </a:r>
            <a:r>
              <a:rPr lang="zh-CN" altLang="en-US" dirty="0"/>
              <a:t>的</a:t>
            </a:r>
            <a:r>
              <a:rPr lang="en-US" altLang="zh-CN" dirty="0"/>
              <a:t>IR</a:t>
            </a:r>
            <a:r>
              <a:rPr lang="zh-CN" altLang="en-US" dirty="0"/>
              <a:t>跨越太大，不能一蹴而就</a:t>
            </a:r>
          </a:p>
        </p:txBody>
      </p:sp>
      <p:sp>
        <p:nvSpPr>
          <p:cNvPr id="95" name="箭头: 右 94">
            <a:extLst>
              <a:ext uri="{FF2B5EF4-FFF2-40B4-BE49-F238E27FC236}">
                <a16:creationId xmlns:a16="http://schemas.microsoft.com/office/drawing/2014/main" id="{E5E8B065-4624-497E-97E1-0B736226311C}"/>
              </a:ext>
            </a:extLst>
          </p:cNvPr>
          <p:cNvSpPr/>
          <p:nvPr/>
        </p:nvSpPr>
        <p:spPr>
          <a:xfrm>
            <a:off x="7268576" y="4272204"/>
            <a:ext cx="1539844" cy="66640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30EC9EED-3FFE-4EB4-A66E-5121E8BA070B}"/>
              </a:ext>
            </a:extLst>
          </p:cNvPr>
          <p:cNvSpPr txBox="1"/>
          <p:nvPr/>
        </p:nvSpPr>
        <p:spPr>
          <a:xfrm>
            <a:off x="9154651" y="4417817"/>
            <a:ext cx="28867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损害了模块化设计</a:t>
            </a:r>
          </a:p>
        </p:txBody>
      </p:sp>
    </p:spTree>
    <p:extLst>
      <p:ext uri="{BB962C8B-B14F-4D97-AF65-F5344CB8AC3E}">
        <p14:creationId xmlns:p14="http://schemas.microsoft.com/office/powerpoint/2010/main" val="61628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07"/>
    </mc:Choice>
    <mc:Fallback xmlns="">
      <p:transition spd="slow" advTm="32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207677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835043" y="217492"/>
            <a:ext cx="9845854" cy="507412"/>
            <a:chOff x="2584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E8B39F2-DBB7-4CC6-8B20-2D18411E4B3A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31" name="圆角矩形 4">
              <a:extLst>
                <a:ext uri="{FF2B5EF4-FFF2-40B4-BE49-F238E27FC236}">
                  <a16:creationId xmlns:a16="http://schemas.microsoft.com/office/drawing/2014/main" id="{834F8ABA-D52D-4644-8BD0-1963DF5AF68C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763609C3-92D1-4F9D-B738-DF310D2839A8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FD488E-D569-4968-8D11-9634D39E6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796" y="835959"/>
            <a:ext cx="11652408" cy="99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在建造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domain-specific IRs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时，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MLIR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大幅减少了引入新抽象层级的开销。即使有了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MLIR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，第一个问题仍然存在：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缺少中间抽象 和 用于编译张量计算的渐进细化策略。</a:t>
            </a:r>
            <a:endParaRPr kumimoji="0" lang="zh-CN" altLang="zh-CN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B2FB4005-8CC2-4019-83DD-C1132328F3D8}"/>
              </a:ext>
            </a:extLst>
          </p:cNvPr>
          <p:cNvSpPr/>
          <p:nvPr/>
        </p:nvSpPr>
        <p:spPr>
          <a:xfrm rot="5400000">
            <a:off x="5139495" y="1848711"/>
            <a:ext cx="778730" cy="66640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664BEE-89AA-4A40-93DD-B71988BF6D8A}"/>
              </a:ext>
            </a:extLst>
          </p:cNvPr>
          <p:cNvSpPr txBox="1"/>
          <p:nvPr/>
        </p:nvSpPr>
        <p:spPr>
          <a:xfrm>
            <a:off x="195034" y="2544468"/>
            <a:ext cx="11334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本文旨在为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MLIR 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中的高性能代码生成 构建 可组合的抽象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(composable abstractions)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E5C0A5B-46A0-404C-91C1-FD4AE4FE7A69}"/>
              </a:ext>
            </a:extLst>
          </p:cNvPr>
          <p:cNvGrpSpPr/>
          <p:nvPr/>
        </p:nvGrpSpPr>
        <p:grpSpPr>
          <a:xfrm>
            <a:off x="269796" y="3284725"/>
            <a:ext cx="3366200" cy="3172995"/>
            <a:chOff x="3236761" y="1918193"/>
            <a:chExt cx="3320156" cy="3474999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DF067AC-45AD-4D59-BEB4-5D2E122CDC4C}"/>
                </a:ext>
              </a:extLst>
            </p:cNvPr>
            <p:cNvGrpSpPr/>
            <p:nvPr/>
          </p:nvGrpSpPr>
          <p:grpSpPr>
            <a:xfrm>
              <a:off x="3879447" y="1918193"/>
              <a:ext cx="2677470" cy="769652"/>
              <a:chOff x="1299028" y="2575125"/>
              <a:chExt cx="2677470" cy="769652"/>
            </a:xfrm>
          </p:grpSpPr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C793E418-DEFA-441D-9FFA-61220E18CE08}"/>
                  </a:ext>
                </a:extLst>
              </p:cNvPr>
              <p:cNvSpPr/>
              <p:nvPr/>
            </p:nvSpPr>
            <p:spPr>
              <a:xfrm>
                <a:off x="1299028" y="2575125"/>
                <a:ext cx="2677470" cy="76965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+mn-ea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8AD0610F-F606-4387-A596-93D83FB47A97}"/>
                  </a:ext>
                </a:extLst>
              </p:cNvPr>
              <p:cNvSpPr txBox="1"/>
              <p:nvPr/>
            </p:nvSpPr>
            <p:spPr>
              <a:xfrm>
                <a:off x="1628598" y="2668988"/>
                <a:ext cx="1880899" cy="581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-US" altLang="zh-CN" dirty="0">
                    <a:latin typeface="+mn-ea"/>
                  </a:rPr>
                  <a:t>Composable transformations</a:t>
                </a:r>
              </a:p>
            </p:txBody>
          </p:sp>
        </p:grpSp>
        <p:sp>
          <p:nvSpPr>
            <p:cNvPr id="35" name="右中括号 34">
              <a:extLst>
                <a:ext uri="{FF2B5EF4-FFF2-40B4-BE49-F238E27FC236}">
                  <a16:creationId xmlns:a16="http://schemas.microsoft.com/office/drawing/2014/main" id="{B3482378-5BA7-4A21-8549-1DEFA17A3B9A}"/>
                </a:ext>
              </a:extLst>
            </p:cNvPr>
            <p:cNvSpPr/>
            <p:nvPr/>
          </p:nvSpPr>
          <p:spPr>
            <a:xfrm rot="10800000">
              <a:off x="3236761" y="2330604"/>
              <a:ext cx="642686" cy="2698595"/>
            </a:xfrm>
            <a:prstGeom prst="rightBracket">
              <a:avLst>
                <a:gd name="adj" fmla="val 96046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+mn-ea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772270B-5B2D-4BF3-8834-F5173C51C5A9}"/>
                </a:ext>
              </a:extLst>
            </p:cNvPr>
            <p:cNvGrpSpPr/>
            <p:nvPr/>
          </p:nvGrpSpPr>
          <p:grpSpPr>
            <a:xfrm>
              <a:off x="3879447" y="4623540"/>
              <a:ext cx="2677470" cy="769652"/>
              <a:chOff x="1299028" y="2575125"/>
              <a:chExt cx="2677470" cy="769652"/>
            </a:xfrm>
          </p:grpSpPr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B307D214-5903-4020-9BDC-2656EBA35574}"/>
                  </a:ext>
                </a:extLst>
              </p:cNvPr>
              <p:cNvSpPr/>
              <p:nvPr/>
            </p:nvSpPr>
            <p:spPr>
              <a:xfrm>
                <a:off x="1299028" y="2575125"/>
                <a:ext cx="2677470" cy="76965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+mn-ea"/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67815D41-691B-4898-AC1F-3FBD1C6EF78C}"/>
                  </a:ext>
                </a:extLst>
              </p:cNvPr>
              <p:cNvSpPr txBox="1"/>
              <p:nvPr/>
            </p:nvSpPr>
            <p:spPr>
              <a:xfrm>
                <a:off x="1514090" y="2668988"/>
                <a:ext cx="2247346" cy="581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-US" altLang="zh-CN" dirty="0">
                    <a:latin typeface="+mn-ea"/>
                  </a:rPr>
                  <a:t>Programmable operations</a:t>
                </a:r>
              </a:p>
            </p:txBody>
          </p:sp>
        </p:grp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EDECC19B-A321-4D56-A5ED-B67D6AE06FE0}"/>
              </a:ext>
            </a:extLst>
          </p:cNvPr>
          <p:cNvSpPr txBox="1"/>
          <p:nvPr/>
        </p:nvSpPr>
        <p:spPr>
          <a:xfrm>
            <a:off x="3772684" y="3235754"/>
            <a:ext cx="81077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通用计算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(generic computations)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利用它们的代数特性和结构 被分层分解为更小的块，这些块可以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并逐渐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(retargetable vector primitives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)loops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，也可以在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 values (immutable)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in-memory buffers (side-effecting)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上进行实例化计算。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可组合：多种数据结构、多种中间抽象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C8E2043-E210-4D52-AF9F-B184BB677774}"/>
              </a:ext>
            </a:extLst>
          </p:cNvPr>
          <p:cNvSpPr txBox="1"/>
          <p:nvPr/>
        </p:nvSpPr>
        <p:spPr>
          <a:xfrm>
            <a:off x="3772684" y="5925305"/>
            <a:ext cx="113345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在前端，基于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的声明式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允许定义操作及其属性。</a:t>
            </a:r>
          </a:p>
        </p:txBody>
      </p:sp>
    </p:spTree>
    <p:extLst>
      <p:ext uri="{BB962C8B-B14F-4D97-AF65-F5344CB8AC3E}">
        <p14:creationId xmlns:p14="http://schemas.microsoft.com/office/powerpoint/2010/main" val="71550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07"/>
    </mc:Choice>
    <mc:Fallback xmlns="">
      <p:transition spd="slow" advTm="32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207677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835043" y="217492"/>
            <a:ext cx="9845854" cy="507412"/>
            <a:chOff x="2584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E8B39F2-DBB7-4CC6-8B20-2D18411E4B3A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31" name="圆角矩形 4">
              <a:extLst>
                <a:ext uri="{FF2B5EF4-FFF2-40B4-BE49-F238E27FC236}">
                  <a16:creationId xmlns:a16="http://schemas.microsoft.com/office/drawing/2014/main" id="{834F8ABA-D52D-4644-8BD0-1963DF5AF68C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763609C3-92D1-4F9D-B738-DF310D2839A8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6208F3B-BEE7-4585-BDDC-C5F57FC3A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811405"/>
            <a:ext cx="10957433" cy="5211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本文提出的abstraction和transformation有以下好处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更好地利用高层级信息</a:t>
            </a:r>
          </a:p>
          <a:p>
            <a:pPr marL="914400" marR="0" lvl="1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abstraction角度：保留ops的结构 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  <a:sym typeface="Wingdings" panose="05000000000000000000" pitchFamily="2" charset="2"/>
              </a:rPr>
              <a:t>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 在对IR进行转换时 可以避免数值库的性能悬崖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transformation角度：transformation可以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将op</a:t>
            </a:r>
            <a:r>
              <a:rPr lang="en-US" altLang="zh-CN" sz="2800" dirty="0">
                <a:solidFill>
                  <a:srgbClr val="34495E"/>
                </a:solidFill>
                <a:latin typeface="+mn-ea"/>
              </a:rPr>
              <a:t>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 lower到（可以实现粗粒度vector指令的）硬件指令实现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将op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 lower到numercial libraries(e.g. Eigen)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更好地利用me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m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ory：(tiled)分块操作利用tensor ops的自然结构，增强了可组合性（transformation可以运用在单个或一组操作）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34495E"/>
                </a:solidFill>
                <a:effectLst/>
                <a:latin typeface="+mn-ea"/>
              </a:rPr>
              <a:t>IR可以在任何中间转换和lower步骤中保持executable，这极大地简化了调试、测试和性能评估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EE80BF-04D6-42BC-BB33-1018AAA82384}"/>
              </a:ext>
            </a:extLst>
          </p:cNvPr>
          <p:cNvSpPr txBox="1"/>
          <p:nvPr/>
        </p:nvSpPr>
        <p:spPr>
          <a:xfrm>
            <a:off x="195035" y="6046595"/>
            <a:ext cx="11334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本文中所描述的技术和抽象已经在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XLA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IREE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中使用。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08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07"/>
    </mc:Choice>
    <mc:Fallback xmlns="">
      <p:transition spd="slow" advTm="32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7788471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 of the Code Generation Flow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489638" y="217491"/>
            <a:ext cx="5052318" cy="449260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">
            <a:extLst>
              <a:ext uri="{FF2B5EF4-FFF2-40B4-BE49-F238E27FC236}">
                <a16:creationId xmlns:a16="http://schemas.microsoft.com/office/drawing/2014/main" id="{2B1713A1-63EE-472D-A66E-3C571E2E4DE8}"/>
              </a:ext>
            </a:extLst>
          </p:cNvPr>
          <p:cNvSpPr/>
          <p:nvPr/>
        </p:nvSpPr>
        <p:spPr bwMode="auto">
          <a:xfrm flipV="1">
            <a:off x="261993" y="3911694"/>
            <a:ext cx="1126916" cy="1060179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205094-E49F-4E3F-BFDC-35451E7A1161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6" name="圆角矩形 5">
              <a:extLst>
                <a:ext uri="{FF2B5EF4-FFF2-40B4-BE49-F238E27FC236}">
                  <a16:creationId xmlns:a16="http://schemas.microsoft.com/office/drawing/2014/main" id="{CA9D2869-EFE9-4405-A21B-84A37733FC7E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F6E40C-94E1-458E-8789-58068C68413E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AF27784-7BF4-4352-8C2E-94149DBEEAE8}"/>
              </a:ext>
            </a:extLst>
          </p:cNvPr>
          <p:cNvSpPr txBox="1"/>
          <p:nvPr/>
        </p:nvSpPr>
        <p:spPr>
          <a:xfrm>
            <a:off x="65706" y="751344"/>
            <a:ext cx="1175633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MLIR</a:t>
            </a:r>
            <a:r>
              <a:rPr lang="zh-CN" altLang="en-US" sz="2400" dirty="0"/>
              <a:t>在编译流程的任何节点提供并鼓励 在单个编译单元中混合不同的</a:t>
            </a:r>
            <a:r>
              <a:rPr lang="en-US" altLang="zh-CN" sz="2400" dirty="0"/>
              <a:t>dialect</a:t>
            </a:r>
          </a:p>
          <a:p>
            <a:r>
              <a:rPr lang="zh-CN" altLang="en-US" sz="2400" dirty="0"/>
              <a:t>这提供了高水平的模块化、组合和可选择性</a:t>
            </a:r>
            <a:r>
              <a:rPr lang="en-US" altLang="zh-CN" sz="2400" dirty="0"/>
              <a:t>(</a:t>
            </a:r>
            <a:r>
              <a:rPr lang="en-US" altLang="zh-CN" sz="2400" b="1" dirty="0"/>
              <a:t>modularity, composition and optionality</a:t>
            </a:r>
            <a:r>
              <a:rPr lang="en-US" altLang="zh-CN" sz="2400" dirty="0"/>
              <a:t>)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zh-CN" altLang="en-US" sz="2400" dirty="0"/>
              <a:t>可以使用多种抽象的组合</a:t>
            </a:r>
            <a:r>
              <a:rPr lang="en-US" altLang="zh-CN" sz="2400" dirty="0"/>
              <a:t>(</a:t>
            </a:r>
            <a:r>
              <a:rPr lang="zh-CN" altLang="en-US" sz="2400" dirty="0"/>
              <a:t>而不是固定抽象</a:t>
            </a:r>
            <a:r>
              <a:rPr lang="en-US" altLang="zh-CN" sz="2400" dirty="0"/>
              <a:t>)</a:t>
            </a:r>
            <a:r>
              <a:rPr lang="zh-CN" altLang="en-US" sz="2400" dirty="0"/>
              <a:t>来解决某一问题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zh-CN" altLang="en-US" sz="2400" dirty="0"/>
              <a:t>使用</a:t>
            </a:r>
            <a:r>
              <a:rPr lang="en-US" altLang="zh-CN" sz="2400" dirty="0"/>
              <a:t>MLIR</a:t>
            </a:r>
            <a:r>
              <a:rPr lang="zh-CN" altLang="en-US" sz="2400" dirty="0"/>
              <a:t>基础设施构建</a:t>
            </a:r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89401CF-AB56-4E0E-8DA1-92239E51B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3" y="2301350"/>
            <a:ext cx="9280663" cy="44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3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167" y="144940"/>
            <a:ext cx="7788471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 of the Code Generation Flow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489638" y="217491"/>
            <a:ext cx="5052318" cy="449260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">
            <a:extLst>
              <a:ext uri="{FF2B5EF4-FFF2-40B4-BE49-F238E27FC236}">
                <a16:creationId xmlns:a16="http://schemas.microsoft.com/office/drawing/2014/main" id="{2B1713A1-63EE-472D-A66E-3C571E2E4DE8}"/>
              </a:ext>
            </a:extLst>
          </p:cNvPr>
          <p:cNvSpPr/>
          <p:nvPr/>
        </p:nvSpPr>
        <p:spPr bwMode="auto">
          <a:xfrm flipV="1">
            <a:off x="261993" y="3911694"/>
            <a:ext cx="1126916" cy="1060179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205094-E49F-4E3F-BFDC-35451E7A1161}"/>
              </a:ext>
            </a:extLst>
          </p:cNvPr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6" name="圆角矩形 5">
              <a:extLst>
                <a:ext uri="{FF2B5EF4-FFF2-40B4-BE49-F238E27FC236}">
                  <a16:creationId xmlns:a16="http://schemas.microsoft.com/office/drawing/2014/main" id="{CA9D2869-EFE9-4405-A21B-84A37733FC7E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F6E40C-94E1-458E-8789-58068C68413E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2837C2B-0F30-443F-B54C-22CF98DC1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6" y="1466083"/>
            <a:ext cx="11237364" cy="5452791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5648956-507C-44F4-A6F0-9799E203D1C2}"/>
              </a:ext>
            </a:extLst>
          </p:cNvPr>
          <p:cNvSpPr/>
          <p:nvPr/>
        </p:nvSpPr>
        <p:spPr>
          <a:xfrm>
            <a:off x="65706" y="866362"/>
            <a:ext cx="11703880" cy="400110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Bird’s Eye View and Motivation of Structured and Retargetable Code Generation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49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002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14040</TotalTime>
  <Words>2188</Words>
  <Application>Microsoft Office PowerPoint</Application>
  <PresentationFormat>宽屏</PresentationFormat>
  <Paragraphs>240</Paragraphs>
  <Slides>39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7" baseType="lpstr"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基础架构处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0022</dc:title>
  <dc:creator>ZK</dc:creator>
  <cp:lastModifiedBy>阮 庭峰</cp:lastModifiedBy>
  <cp:revision>419</cp:revision>
  <dcterms:created xsi:type="dcterms:W3CDTF">2017-04-21T07:43:56Z</dcterms:created>
  <dcterms:modified xsi:type="dcterms:W3CDTF">2023-01-10T10:35:05Z</dcterms:modified>
</cp:coreProperties>
</file>